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8" r:id="rId1"/>
  </p:sldMasterIdLst>
  <p:notesMasterIdLst>
    <p:notesMasterId r:id="rId15"/>
  </p:notesMasterIdLst>
  <p:sldIdLst>
    <p:sldId id="259" r:id="rId2"/>
    <p:sldId id="298" r:id="rId3"/>
    <p:sldId id="300" r:id="rId4"/>
    <p:sldId id="302" r:id="rId5"/>
    <p:sldId id="301" r:id="rId6"/>
    <p:sldId id="299" r:id="rId7"/>
    <p:sldId id="291" r:id="rId8"/>
    <p:sldId id="283" r:id="rId9"/>
    <p:sldId id="296" r:id="rId10"/>
    <p:sldId id="292" r:id="rId11"/>
    <p:sldId id="294" r:id="rId12"/>
    <p:sldId id="285" r:id="rId13"/>
    <p:sldId id="281" r:id="rId14"/>
  </p:sldIdLst>
  <p:sldSz cx="12192000" cy="6858000"/>
  <p:notesSz cx="7010400" cy="92964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ira Sans" panose="020B0604020202020204" charset="0"/>
      <p:regular r:id="rId20"/>
      <p:bold r:id="rId21"/>
      <p:italic r:id="rId22"/>
      <p:boldItalic r:id="rId23"/>
    </p:embeddedFont>
    <p:embeddedFont>
      <p:font typeface="Fira Sans Book" panose="020B0604020202020204" charset="0"/>
      <p:regular r:id="rId24"/>
    </p:embeddedFont>
    <p:embeddedFont>
      <p:font typeface="Fira Sans Medium" panose="020B0604020202020204" charset="0"/>
      <p:regular r:id="rId25"/>
      <p: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7296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D32A36"/>
    <a:srgbClr val="FFB81D"/>
    <a:srgbClr val="F4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497"/>
    <p:restoredTop sz="94688"/>
  </p:normalViewPr>
  <p:slideViewPr>
    <p:cSldViewPr snapToGrid="0" snapToObjects="1">
      <p:cViewPr varScale="1">
        <p:scale>
          <a:sx n="72" d="100"/>
          <a:sy n="72" d="100"/>
        </p:scale>
        <p:origin x="1080" y="72"/>
      </p:cViewPr>
      <p:guideLst>
        <p:guide pos="384"/>
        <p:guide orient="horz" pos="240"/>
        <p:guide orient="horz" pos="4080"/>
        <p:guide pos="7296"/>
        <p:guide orient="horz" pos="2232"/>
        <p:guide orient="horz"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4/26/2022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5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7" r:id="rId2"/>
    <p:sldLayoutId id="21474837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vcsa@ucr.edu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2.png"/><Relationship Id="rId7" Type="http://schemas.openxmlformats.org/officeDocument/2006/relationships/image" Target="../media/image10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G"/><Relationship Id="rId5" Type="http://schemas.openxmlformats.org/officeDocument/2006/relationships/hyperlink" Target="https://washingtonmonthly.com/2019college-guide" TargetMode="External"/><Relationship Id="rId4" Type="http://schemas.openxmlformats.org/officeDocument/2006/relationships/image" Target="../media/image3.svg"/><Relationship Id="rId9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jpeg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408A3-9D25-A44D-A267-54D793457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F54B18-1E70-D449-A3EC-9239163ED0CD}"/>
              </a:ext>
            </a:extLst>
          </p:cNvPr>
          <p:cNvGrpSpPr/>
          <p:nvPr/>
        </p:nvGrpSpPr>
        <p:grpSpPr>
          <a:xfrm>
            <a:off x="-18411" y="-6137"/>
            <a:ext cx="12212457" cy="6873342"/>
            <a:chOff x="-18411" y="-6137"/>
            <a:chExt cx="12212457" cy="68733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77FB2E0-C8C5-B54F-999D-475D5623CDDB}"/>
                </a:ext>
              </a:extLst>
            </p:cNvPr>
            <p:cNvSpPr/>
            <p:nvPr/>
          </p:nvSpPr>
          <p:spPr>
            <a:xfrm>
              <a:off x="-18411" y="3031635"/>
              <a:ext cx="12212457" cy="3835570"/>
            </a:xfrm>
            <a:custGeom>
              <a:avLst/>
              <a:gdLst>
                <a:gd name="connsiteX0" fmla="*/ 0 w 12212457"/>
                <a:gd name="connsiteY0" fmla="*/ 2718652 h 3835570"/>
                <a:gd name="connsiteX1" fmla="*/ 0 w 12212457"/>
                <a:gd name="connsiteY1" fmla="*/ 3835570 h 3835570"/>
                <a:gd name="connsiteX2" fmla="*/ 153423 w 12212457"/>
                <a:gd name="connsiteY2" fmla="*/ 3835570 h 3835570"/>
                <a:gd name="connsiteX3" fmla="*/ 5443442 w 12212457"/>
                <a:gd name="connsiteY3" fmla="*/ 3835570 h 3835570"/>
                <a:gd name="connsiteX4" fmla="*/ 12212457 w 12212457"/>
                <a:gd name="connsiteY4" fmla="*/ 619828 h 3835570"/>
                <a:gd name="connsiteX5" fmla="*/ 12212457 w 12212457"/>
                <a:gd name="connsiteY5" fmla="*/ 0 h 3835570"/>
                <a:gd name="connsiteX6" fmla="*/ 0 w 12212457"/>
                <a:gd name="connsiteY6" fmla="*/ 2718652 h 383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12457" h="3835570">
                  <a:moveTo>
                    <a:pt x="0" y="2718652"/>
                  </a:moveTo>
                  <a:lnTo>
                    <a:pt x="0" y="3835570"/>
                  </a:lnTo>
                  <a:lnTo>
                    <a:pt x="153423" y="3835570"/>
                  </a:lnTo>
                  <a:lnTo>
                    <a:pt x="5443442" y="3835570"/>
                  </a:lnTo>
                  <a:lnTo>
                    <a:pt x="12212457" y="619828"/>
                  </a:lnTo>
                  <a:lnTo>
                    <a:pt x="12212457" y="0"/>
                  </a:lnTo>
                  <a:lnTo>
                    <a:pt x="0" y="2718652"/>
                  </a:lnTo>
                  <a:close/>
                </a:path>
              </a:pathLst>
            </a:custGeom>
            <a:solidFill>
              <a:srgbClr val="FFB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9FD79F2-2E51-0C40-96CB-189599A623FE}"/>
                </a:ext>
              </a:extLst>
            </p:cNvPr>
            <p:cNvSpPr/>
            <p:nvPr/>
          </p:nvSpPr>
          <p:spPr>
            <a:xfrm>
              <a:off x="-18411" y="-6137"/>
              <a:ext cx="12210411" cy="5842341"/>
            </a:xfrm>
            <a:custGeom>
              <a:avLst/>
              <a:gdLst>
                <a:gd name="connsiteX0" fmla="*/ 0 w 12046760"/>
                <a:gd name="connsiteY0" fmla="*/ 5842341 h 5842341"/>
                <a:gd name="connsiteX1" fmla="*/ 1460585 w 12046760"/>
                <a:gd name="connsiteY1" fmla="*/ 0 h 5842341"/>
                <a:gd name="connsiteX2" fmla="*/ 10586175 w 12046760"/>
                <a:gd name="connsiteY2" fmla="*/ 0 h 5842341"/>
                <a:gd name="connsiteX3" fmla="*/ 12046760 w 12046760"/>
                <a:gd name="connsiteY3" fmla="*/ 5842341 h 5842341"/>
                <a:gd name="connsiteX4" fmla="*/ 0 w 12046760"/>
                <a:gd name="connsiteY4" fmla="*/ 5842341 h 5842341"/>
                <a:gd name="connsiteX0" fmla="*/ 0 w 12046760"/>
                <a:gd name="connsiteY0" fmla="*/ 5842341 h 5842341"/>
                <a:gd name="connsiteX1" fmla="*/ 12274 w 12046760"/>
                <a:gd name="connsiteY1" fmla="*/ 0 h 5842341"/>
                <a:gd name="connsiteX2" fmla="*/ 10586175 w 12046760"/>
                <a:gd name="connsiteY2" fmla="*/ 0 h 5842341"/>
                <a:gd name="connsiteX3" fmla="*/ 12046760 w 12046760"/>
                <a:gd name="connsiteY3" fmla="*/ 5842341 h 5842341"/>
                <a:gd name="connsiteX4" fmla="*/ 0 w 12046760"/>
                <a:gd name="connsiteY4" fmla="*/ 5842341 h 5842341"/>
                <a:gd name="connsiteX0" fmla="*/ 0 w 12194047"/>
                <a:gd name="connsiteY0" fmla="*/ 5842341 h 5842341"/>
                <a:gd name="connsiteX1" fmla="*/ 12274 w 12194047"/>
                <a:gd name="connsiteY1" fmla="*/ 0 h 5842341"/>
                <a:gd name="connsiteX2" fmla="*/ 12194047 w 12194047"/>
                <a:gd name="connsiteY2" fmla="*/ 6137 h 5842341"/>
                <a:gd name="connsiteX3" fmla="*/ 12046760 w 12194047"/>
                <a:gd name="connsiteY3" fmla="*/ 5842341 h 5842341"/>
                <a:gd name="connsiteX4" fmla="*/ 0 w 12194047"/>
                <a:gd name="connsiteY4" fmla="*/ 5842341 h 5842341"/>
                <a:gd name="connsiteX0" fmla="*/ 0 w 12194047"/>
                <a:gd name="connsiteY0" fmla="*/ 5842341 h 5842341"/>
                <a:gd name="connsiteX1" fmla="*/ 12274 w 12194047"/>
                <a:gd name="connsiteY1" fmla="*/ 0 h 5842341"/>
                <a:gd name="connsiteX2" fmla="*/ 12194047 w 12194047"/>
                <a:gd name="connsiteY2" fmla="*/ 6137 h 5842341"/>
                <a:gd name="connsiteX3" fmla="*/ 12194046 w 12194047"/>
                <a:gd name="connsiteY3" fmla="*/ 3080730 h 5842341"/>
                <a:gd name="connsiteX4" fmla="*/ 0 w 12194047"/>
                <a:gd name="connsiteY4" fmla="*/ 5842341 h 58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4047" h="5842341">
                  <a:moveTo>
                    <a:pt x="0" y="5842341"/>
                  </a:moveTo>
                  <a:cubicBezTo>
                    <a:pt x="4091" y="3894894"/>
                    <a:pt x="8183" y="1947447"/>
                    <a:pt x="12274" y="0"/>
                  </a:cubicBezTo>
                  <a:lnTo>
                    <a:pt x="12194047" y="6137"/>
                  </a:lnTo>
                  <a:cubicBezTo>
                    <a:pt x="12194047" y="1031001"/>
                    <a:pt x="12194046" y="2055866"/>
                    <a:pt x="12194046" y="3080730"/>
                  </a:cubicBezTo>
                  <a:lnTo>
                    <a:pt x="0" y="5842341"/>
                  </a:lnTo>
                  <a:close/>
                </a:path>
              </a:pathLst>
            </a:cu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617551" y="1979585"/>
            <a:ext cx="8446550" cy="1870833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pPr>
              <a:lnSpc>
                <a:spcPts val="6820"/>
              </a:lnSpc>
            </a:pPr>
            <a:r>
              <a:rPr lang="en-US" sz="66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Citizens University Committee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D533-CF81-2F46-A1CA-7D15D717BFB2}"/>
              </a:ext>
            </a:extLst>
          </p:cNvPr>
          <p:cNvSpPr txBox="1"/>
          <p:nvPr/>
        </p:nvSpPr>
        <p:spPr>
          <a:xfrm>
            <a:off x="617551" y="3860301"/>
            <a:ext cx="4538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Dr. Brian Haynes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Vice Chancellor for Student Affairs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April 27, 2022</a:t>
            </a:r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3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Campus Life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Academic Preparation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Associated Students Program Board (ASPB)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Associated Students (ASUCR)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Athletics (Division 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Career 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Dean of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Graduate Students Association (GSA)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The Highlander Newspaper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Highlander Union Building (HUB)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KUCR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Residential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Student Conduct &amp; Academic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Recreation Center </a:t>
            </a:r>
            <a:endParaRPr lang="en-US" sz="20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Student Veteran’s Resource Center</a:t>
            </a:r>
            <a:endParaRPr lang="en-US" sz="20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C1C127-B9CA-492A-A77F-B1B301D95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2" y="1335768"/>
            <a:ext cx="5598404" cy="37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3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Ethnic &amp; Gender Programs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African Student Programs (ASP)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Asian Pacific Student Programs (APSP)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Chicano Student Programs (CSP)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LGBT Resource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Middle Eastern Student Center (MESC)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Native American Student Programs (NASP)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The Office of Foster Youth Support Services</a:t>
            </a:r>
            <a:endParaRPr lang="en-US" sz="2000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Undocumented Student Programs (USP)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Women’s Resource Center (WRC)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5460D-7C4C-4BC7-8C36-E1AEE43D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759" y="920640"/>
            <a:ext cx="5468219" cy="34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5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0543" y="838200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6660543" y="1076739"/>
            <a:ext cx="50437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Most Promising Places to Work in Student Affairs 2021 &amp; 2022</a:t>
            </a:r>
            <a:endParaRPr lang="en-US" sz="2400" spc="-150" dirty="0">
              <a:solidFill>
                <a:srgbClr val="003DA5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6481151" y="2655196"/>
            <a:ext cx="5043777" cy="2431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The Division of Student Affairs was named one of the top 15 most promising places to work in student affairs by </a:t>
            </a:r>
            <a:r>
              <a:rPr lang="en-US" sz="2400" i="1" dirty="0">
                <a:latin typeface="Fira Sans" panose="020B0503050000020004" pitchFamily="34" charset="0"/>
                <a:ea typeface="Fira Sans" panose="020B0503050000020004" pitchFamily="34" charset="0"/>
              </a:rPr>
              <a:t>Diverse: Issues in Higher Education and The American College Personnel Association (ACPA). </a:t>
            </a:r>
            <a:endParaRPr lang="en-US" sz="2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0FC8B-A2D1-4B8B-B9B6-DD7AFB7DA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" y="316898"/>
            <a:ext cx="5334274" cy="2521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18DB56-92DC-47AA-81E8-73426E496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72" y="3198958"/>
            <a:ext cx="4975489" cy="30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46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C70C9-1AA6-684B-A9B1-35BC658BB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50"/>
          <a:stretch/>
        </p:blipFill>
        <p:spPr>
          <a:xfrm>
            <a:off x="0" y="0"/>
            <a:ext cx="1222269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5882D8-9F74-2A46-BEAB-A118D82D6C70}"/>
              </a:ext>
            </a:extLst>
          </p:cNvPr>
          <p:cNvSpPr/>
          <p:nvPr/>
        </p:nvSpPr>
        <p:spPr>
          <a:xfrm>
            <a:off x="0" y="0"/>
            <a:ext cx="12222694" cy="6858000"/>
          </a:xfrm>
          <a:prstGeom prst="rect">
            <a:avLst/>
          </a:prstGeom>
          <a:solidFill>
            <a:srgbClr val="003DA5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1684106" y="2199786"/>
            <a:ext cx="8823787" cy="174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820"/>
              </a:lnSpc>
            </a:pP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Email: </a:t>
            </a: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vcsa@ucr.edu</a:t>
            </a:r>
            <a:endParaRPr lang="en-US" sz="3200" spc="-15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  <a:p>
            <a:pPr algn="ctr">
              <a:lnSpc>
                <a:spcPts val="6820"/>
              </a:lnSpc>
            </a:pP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Instagram: </a:t>
            </a:r>
            <a:r>
              <a:rPr lang="en-US" sz="3200" spc="-150" dirty="0" err="1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ucrstudentaffairs</a:t>
            </a:r>
            <a:endParaRPr lang="en-US" sz="3200" spc="-15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2221" y="1855853"/>
            <a:ext cx="444904" cy="203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C9867-7F68-CF4D-92D0-C8C932F5F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411" y="6248521"/>
            <a:ext cx="1244601" cy="3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Campus &amp; Student Affairs Updates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6" y="1161443"/>
            <a:ext cx="5043777" cy="45243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Enrollment Update:</a:t>
            </a:r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The University continues to grow:</a:t>
            </a:r>
          </a:p>
          <a:p>
            <a:pPr lvl="0"/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Fall quarter enrollment 26,847 (+1.6% from 2020 and +27.8% from 2012)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22,866 UGRAD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3,981 GRAD</a:t>
            </a:r>
          </a:p>
          <a:p>
            <a:endParaRPr lang="en-US" sz="2000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Spring Quarter: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The majority of classes have resumed to in-person instruction.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COVID-19 Update: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97% of the student body vaccinated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88% of the faculty and staff vaccinated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Combined 95.7% </a:t>
            </a:r>
          </a:p>
          <a:p>
            <a:endParaRPr lang="en-US" sz="2000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E8E673-3460-48FC-83BE-09ED7DF71D01}"/>
              </a:ext>
            </a:extLst>
          </p:cNvPr>
          <p:cNvSpPr txBox="1"/>
          <p:nvPr/>
        </p:nvSpPr>
        <p:spPr>
          <a:xfrm>
            <a:off x="5781090" y="1238282"/>
            <a:ext cx="528221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Student Affairs Update:</a:t>
            </a:r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Commencement 2022 will take place in-person on Pierce Lawn and in the Student Recreation Center from June 3-4 and June 10-13.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Academic Preparation Programs was awarded a grant of $4.8M as part of the Californians4All program; 150 students served; 450 community service hours; paid $10,000.</a:t>
            </a:r>
          </a:p>
          <a:p>
            <a:pPr lvl="0"/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Chicano Student Programs and African Student Programs are poised to celebrate 50</a:t>
            </a:r>
            <a:r>
              <a:rPr lang="en-US" baseline="30000" dirty="0">
                <a:latin typeface="Fira Sans" panose="020B0604020202020204" charset="0"/>
                <a:ea typeface="Fira Sans" panose="020B0604020202020204" charset="0"/>
              </a:rPr>
              <a:t>th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  anniversaries; those celebrations will take place later this year.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040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Campus Groundbreakings &amp; Openings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F2909-6839-4F09-A85F-6FF9B613EE7A}"/>
              </a:ext>
            </a:extLst>
          </p:cNvPr>
          <p:cNvSpPr txBox="1"/>
          <p:nvPr/>
        </p:nvSpPr>
        <p:spPr>
          <a:xfrm>
            <a:off x="363984" y="1242874"/>
            <a:ext cx="36309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Student Health Services &amp; CAPS: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Groundbreaking ceremony took place on February 18, 2022.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New building to open May 2023.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30AC7-7CE6-4C0B-A9D6-368610BDC3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870" y="3985592"/>
            <a:ext cx="3542930" cy="23619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EF9F7E2-BAA8-4A7E-A4EA-917BCC82A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583" y="2997200"/>
            <a:ext cx="3749706" cy="24998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5351E0-A548-4A19-BF81-E91F476C8E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450" y="963967"/>
            <a:ext cx="3630967" cy="24206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1CAA13-DFF2-426B-9D4C-298005783914}"/>
              </a:ext>
            </a:extLst>
          </p:cNvPr>
          <p:cNvSpPr txBox="1"/>
          <p:nvPr/>
        </p:nvSpPr>
        <p:spPr>
          <a:xfrm>
            <a:off x="4643870" y="1691431"/>
            <a:ext cx="31465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Veterans’ Resource Center: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The campus celebrated the new center on February 24, 2022.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Representative Mark Takano addressed UCR’s veteran students.  </a:t>
            </a:r>
          </a:p>
        </p:txBody>
      </p:sp>
    </p:spTree>
    <p:extLst>
      <p:ext uri="{BB962C8B-B14F-4D97-AF65-F5344CB8AC3E}">
        <p14:creationId xmlns:p14="http://schemas.microsoft.com/office/powerpoint/2010/main" val="3747310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The Well’s Public Health Peers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F2909-6839-4F09-A85F-6FF9B613EE7A}"/>
              </a:ext>
            </a:extLst>
          </p:cNvPr>
          <p:cNvSpPr txBox="1"/>
          <p:nvPr/>
        </p:nvSpPr>
        <p:spPr>
          <a:xfrm>
            <a:off x="363984" y="1242874"/>
            <a:ext cx="3630967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The Public Health Peers at the Well is a peer group dedicated to the education and prevention of COVID-19 and Flu among other public health topics. </a:t>
            </a:r>
          </a:p>
          <a:p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The Public Health Peers manage programs such as the COVID-19 Wellness Kits, </a:t>
            </a:r>
            <a:r>
              <a:rPr lang="en-US" dirty="0" err="1">
                <a:latin typeface="Fira Sans" panose="020B0604020202020204" charset="0"/>
                <a:ea typeface="Fira Sans" panose="020B0604020202020204" charset="0"/>
              </a:rPr>
              <a:t>R'Safety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 PledgeCOVID-19 Bulk Supplies and the Personal Protective Equipment Stations across 13 departments across campus.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BB5D5A-0D55-471B-B82C-FD6811C9B6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1390" y="551308"/>
            <a:ext cx="3412680" cy="22296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8896791-3C1B-433A-BF6E-E0B7626CE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1687" y="2633870"/>
            <a:ext cx="4752295" cy="35642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753CD0-8D0C-43D6-9DC7-D79471B887E8}"/>
              </a:ext>
            </a:extLst>
          </p:cNvPr>
          <p:cNvSpPr txBox="1"/>
          <p:nvPr/>
        </p:nvSpPr>
        <p:spPr>
          <a:xfrm>
            <a:off x="8339965" y="645987"/>
            <a:ext cx="2729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1,225 COVID-19 Wellness Kits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</a:rPr>
              <a:t>1,351 Face Coverings</a:t>
            </a:r>
          </a:p>
        </p:txBody>
      </p:sp>
    </p:spTree>
    <p:extLst>
      <p:ext uri="{BB962C8B-B14F-4D97-AF65-F5344CB8AC3E}">
        <p14:creationId xmlns:p14="http://schemas.microsoft.com/office/powerpoint/2010/main" val="1645750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5" y="551308"/>
            <a:ext cx="625646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UCR Clubs &amp; Organizations  + Community Service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4F2909-6839-4F09-A85F-6FF9B613EE7A}"/>
              </a:ext>
            </a:extLst>
          </p:cNvPr>
          <p:cNvSpPr txBox="1"/>
          <p:nvPr/>
        </p:nvSpPr>
        <p:spPr>
          <a:xfrm>
            <a:off x="286376" y="1121677"/>
            <a:ext cx="4037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450 Clubs/Organizations on campus</a:t>
            </a:r>
            <a:endParaRPr lang="en-US" dirty="0">
              <a:latin typeface="Fira Sans" panose="020B0604020202020204" charset="0"/>
              <a:ea typeface="Fira Sans" panose="020B060402020202020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89BAF-BCF1-4551-B1A5-F06FB0348AEB}"/>
              </a:ext>
            </a:extLst>
          </p:cNvPr>
          <p:cNvSpPr txBox="1"/>
          <p:nvPr/>
        </p:nvSpPr>
        <p:spPr>
          <a:xfrm>
            <a:off x="355106" y="1683168"/>
            <a:ext cx="27609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 In 2019, </a:t>
            </a:r>
            <a:r>
              <a:rPr lang="en-US" i="1" u="sng" dirty="0">
                <a:latin typeface="Fira Sans" panose="020B0604020202020204" charset="0"/>
                <a:ea typeface="Fira Sans" panose="020B0604020202020204" charset="0"/>
                <a:hlinkClick r:id="rId5"/>
              </a:rPr>
              <a:t>Washington Monthly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 ranked UCR the 16th best university in the nation for community service.</a:t>
            </a:r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 UCR has been named to the Presidential Honor Roll for the impact our students have on their community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DF04FB-1314-4026-9A71-FD47C2A38E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709" y="1926454"/>
            <a:ext cx="3224339" cy="214955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DC7BD3-3D10-445B-A84C-D2F115999986}"/>
              </a:ext>
            </a:extLst>
          </p:cNvPr>
          <p:cNvSpPr txBox="1"/>
          <p:nvPr/>
        </p:nvSpPr>
        <p:spPr>
          <a:xfrm>
            <a:off x="5259900" y="4422118"/>
            <a:ext cx="31693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Clubs: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Theatre: UCR Golden Mean Players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Theatre: </a:t>
            </a:r>
            <a:r>
              <a:rPr lang="en-US" dirty="0" err="1">
                <a:latin typeface="Fira Sans" panose="020B0604020202020204" charset="0"/>
                <a:ea typeface="Fira Sans" panose="020B0604020202020204" charset="0"/>
              </a:rPr>
              <a:t>R’shorts</a:t>
            </a:r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Active Minds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Fira Sans" panose="020B0604020202020204" charset="0"/>
                <a:ea typeface="Fira Sans" panose="020B0604020202020204" charset="0"/>
              </a:rPr>
              <a:t>R’Garden</a:t>
            </a: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 </a:t>
            </a:r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3A9F26C-EE48-4F0C-BFBB-285C85CB5D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0489" y="3429000"/>
            <a:ext cx="3133818" cy="185417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521595E-72A3-4520-8BB2-BDD59FD9EC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1705" y="788800"/>
            <a:ext cx="3644708" cy="24298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96DC55-F8BB-4B4E-8979-D8E5B48D46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5468" y="4299436"/>
            <a:ext cx="3498279" cy="22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346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2021-2022 Student Events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6" y="1317568"/>
            <a:ext cx="5043777" cy="42780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u="sng" dirty="0">
                <a:latin typeface="Fira Sans" panose="020B0604020202020204" charset="0"/>
                <a:ea typeface="Fira Sans" panose="020B0604020202020204" charset="0"/>
              </a:rPr>
              <a:t>Bonfire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Homecoming Weekend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6,000 in attendance </a:t>
            </a:r>
          </a:p>
          <a:p>
            <a:endParaRPr lang="en-US" b="1" u="sng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b="1" u="sng" dirty="0">
                <a:latin typeface="Fira Sans" panose="020B0604020202020204" charset="0"/>
                <a:ea typeface="Fira Sans" panose="020B0604020202020204" charset="0"/>
              </a:rPr>
              <a:t>Winter </a:t>
            </a:r>
            <a:r>
              <a:rPr lang="en-US" b="1" u="sng" dirty="0" err="1">
                <a:latin typeface="Fira Sans" panose="020B0604020202020204" charset="0"/>
                <a:ea typeface="Fira Sans" panose="020B0604020202020204" charset="0"/>
              </a:rPr>
              <a:t>Soulstice</a:t>
            </a:r>
            <a:r>
              <a:rPr lang="en-US" b="1" u="sng" dirty="0">
                <a:latin typeface="Fira Sans" panose="020B0604020202020204" charset="0"/>
                <a:ea typeface="Fira Sans" panose="020B0604020202020204" charset="0"/>
              </a:rPr>
              <a:t>: </a:t>
            </a:r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March 4,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2,000 students in attendance</a:t>
            </a:r>
          </a:p>
          <a:p>
            <a:endParaRPr lang="en-US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Spring Splash: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May 14, 2022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Up to 10,000 students invited </a:t>
            </a:r>
          </a:p>
          <a:p>
            <a:pPr lvl="0"/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pPr lvl="0"/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Wednesday </a:t>
            </a:r>
            <a:r>
              <a:rPr lang="en-US" b="1" dirty="0" err="1">
                <a:latin typeface="Fira Sans" panose="020B0604020202020204" charset="0"/>
                <a:ea typeface="Fira Sans" panose="020B0604020202020204" charset="0"/>
              </a:rPr>
              <a:t>Nooners</a:t>
            </a:r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: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Music and food by the Bell Tower</a:t>
            </a:r>
          </a:p>
          <a:p>
            <a:endParaRPr lang="en-US" sz="2000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CC45B-6A0F-43E7-8BBB-473BC2081D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270" y="501883"/>
            <a:ext cx="3596662" cy="2427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3FEBD1-A411-4F05-876A-FCCABCEB03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9702" y="3514384"/>
            <a:ext cx="4105824" cy="26961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F90715-412B-4DA1-A123-45DA363AE0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28439" y="1659014"/>
            <a:ext cx="3774105" cy="2541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02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Division of Student Affairs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3DA5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Vision Statement: </a:t>
            </a:r>
          </a:p>
          <a:p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Student Affairs is committed to being a global leader in developing students through innovative, holistic, and transformative best practices to become change agents who inspire, motivate, and create a better world. </a:t>
            </a:r>
            <a:endParaRPr lang="en-US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0D592-3887-4FC4-9328-A78E3AC7EEB1}"/>
              </a:ext>
            </a:extLst>
          </p:cNvPr>
          <p:cNvSpPr txBox="1"/>
          <p:nvPr/>
        </p:nvSpPr>
        <p:spPr>
          <a:xfrm>
            <a:off x="5986139" y="1329794"/>
            <a:ext cx="5814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Mission Statement:</a:t>
            </a:r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Student Affairs will provide a transformative experience for current and future world-class change agents through innovative and collaborative partnerships.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8998F-7AEB-4677-B7D2-B89CAFD54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30" y="3046518"/>
            <a:ext cx="5407146" cy="36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43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609600" y="882591"/>
            <a:ext cx="90671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2025 Strategic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4E437-EA05-A44F-B1C1-0CE07AECBE97}"/>
              </a:ext>
            </a:extLst>
          </p:cNvPr>
          <p:cNvSpPr txBox="1"/>
          <p:nvPr/>
        </p:nvSpPr>
        <p:spPr>
          <a:xfrm>
            <a:off x="609600" y="1606159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Division of Student Affairs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EED9E-6D42-6848-B093-DA24659404C5}"/>
              </a:ext>
            </a:extLst>
          </p:cNvPr>
          <p:cNvSpPr txBox="1"/>
          <p:nvPr/>
        </p:nvSpPr>
        <p:spPr>
          <a:xfrm>
            <a:off x="609600" y="2402614"/>
            <a:ext cx="5102087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Strategic Theme #1: Transform the Student Experience</a:t>
            </a:r>
          </a:p>
          <a:p>
            <a:r>
              <a:rPr lang="en-US" dirty="0">
                <a:latin typeface="Fira Sans Book" panose="020B0503050000020004" pitchFamily="34" charset="0"/>
                <a:ea typeface="Fira Sans Book" panose="020B0503050000020004" pitchFamily="34" charset="0"/>
              </a:rPr>
              <a:t>The Division of Student Affairs will create a transformational experience that promotes students’ overall success, well-being, and resiliency at both the undergraduate and graduate levels. </a:t>
            </a:r>
          </a:p>
          <a:p>
            <a:endParaRPr lang="en-US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#2: Creating Collaborative Partnerships</a:t>
            </a:r>
          </a:p>
          <a:p>
            <a:r>
              <a:rPr lang="en-US" dirty="0">
                <a:latin typeface="Fira Sans Book" panose="020B0503050000020004" pitchFamily="34" charset="0"/>
                <a:ea typeface="Fira Sans Book" panose="020B0503050000020004" pitchFamily="34" charset="0"/>
              </a:rPr>
              <a:t>The Division of Student Affairs will develop campus and community-based collaborative partnerships that foster a student-centered culture of engagement and success.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E1CF6-59F4-4846-8349-824D61A8DD3C}"/>
              </a:ext>
            </a:extLst>
          </p:cNvPr>
          <p:cNvSpPr txBox="1"/>
          <p:nvPr/>
        </p:nvSpPr>
        <p:spPr>
          <a:xfrm>
            <a:off x="6541273" y="2402614"/>
            <a:ext cx="5043777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#3: Establishing Organizational Excellence</a:t>
            </a:r>
          </a:p>
          <a:p>
            <a:r>
              <a:rPr lang="en-US" dirty="0">
                <a:latin typeface="Fira Sans Book" panose="020B0604020202020204" charset="0"/>
                <a:ea typeface="Fira Sans Book" panose="020B0604020202020204" charset="0"/>
              </a:rPr>
              <a:t>Establish a strong organizational foundation for the division to recruit, hire, and retain a diverse and inclusive team of Student Affairs professionals who will actively contribute to student success. </a:t>
            </a:r>
          </a:p>
          <a:p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#4: Fostering and Advancing Social Justice</a:t>
            </a:r>
          </a:p>
          <a:p>
            <a:r>
              <a:rPr lang="en-US" dirty="0">
                <a:latin typeface="Fira Sans Book" panose="020B0604020202020204" charset="0"/>
                <a:ea typeface="Fira Sans Book" panose="020B0604020202020204" charset="0"/>
              </a:rPr>
              <a:t>To effectively serve an increasingly diverse student body, the Division of Student Affairs will infuse diversity, inclusion, and social justice into every aspect of its work.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57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Health, Well-being &amp; Safety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6757236" y="1575020"/>
            <a:ext cx="5043777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Basic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Campus Advocacy, Resources &amp; Education (CARE)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Counseling &amp; Psychological Services (CAPS)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Affairs Case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Health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Disability Resource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The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UCPD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D4EA8-8BBE-4C5B-9851-386517CE8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3" y="1643727"/>
            <a:ext cx="4875495" cy="32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4592"/>
      </p:ext>
    </p:extLst>
  </p:cSld>
  <p:clrMapOvr>
    <a:masterClrMapping/>
  </p:clrMapOvr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1658</TotalTime>
  <Words>826</Words>
  <Application>Microsoft Office PowerPoint</Application>
  <PresentationFormat>Widescreen</PresentationFormat>
  <Paragraphs>115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Fira Sans</vt:lpstr>
      <vt:lpstr>Calibri</vt:lpstr>
      <vt:lpstr>Fira Sans Book</vt:lpstr>
      <vt:lpstr>Arial</vt:lpstr>
      <vt:lpstr>Fira Sans Medium</vt:lpstr>
      <vt:lpstr>UCR-Basic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</dc:creator>
  <cp:keywords/>
  <dc:description/>
  <cp:lastModifiedBy>Genesis Gonzalez</cp:lastModifiedBy>
  <cp:revision>122</cp:revision>
  <cp:lastPrinted>2022-04-26T23:12:56Z</cp:lastPrinted>
  <dcterms:created xsi:type="dcterms:W3CDTF">2020-04-15T23:29:48Z</dcterms:created>
  <dcterms:modified xsi:type="dcterms:W3CDTF">2022-04-26T23:15:00Z</dcterms:modified>
  <cp:category/>
</cp:coreProperties>
</file>