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28" r:id="rId1"/>
  </p:sldMasterIdLst>
  <p:notesMasterIdLst>
    <p:notesMasterId r:id="rId14"/>
  </p:notesMasterIdLst>
  <p:sldIdLst>
    <p:sldId id="259" r:id="rId2"/>
    <p:sldId id="302" r:id="rId3"/>
    <p:sldId id="300" r:id="rId4"/>
    <p:sldId id="292" r:id="rId5"/>
    <p:sldId id="294" r:id="rId6"/>
    <p:sldId id="296" r:id="rId7"/>
    <p:sldId id="291" r:id="rId8"/>
    <p:sldId id="301" r:id="rId9"/>
    <p:sldId id="283" r:id="rId10"/>
    <p:sldId id="297" r:id="rId11"/>
    <p:sldId id="285" r:id="rId12"/>
    <p:sldId id="281" r:id="rId13"/>
  </p:sldIdLst>
  <p:sldSz cx="12192000" cy="6858000"/>
  <p:notesSz cx="7010400" cy="9296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ira Sans" panose="020B0604020202020204" charset="0"/>
      <p:regular r:id="rId19"/>
      <p:bold r:id="rId20"/>
      <p:italic r:id="rId21"/>
      <p:boldItalic r:id="rId22"/>
    </p:embeddedFont>
    <p:embeddedFont>
      <p:font typeface="Fira Sans Book" panose="020B0604020202020204" charset="0"/>
      <p:regular r:id="rId23"/>
    </p:embeddedFont>
    <p:embeddedFont>
      <p:font typeface="Fira Sans Medium" panose="020B060402020202020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orient="horz" pos="240" userDrawn="1">
          <p15:clr>
            <a:srgbClr val="A4A3A4"/>
          </p15:clr>
        </p15:guide>
        <p15:guide id="4" orient="horz" pos="4080" userDrawn="1">
          <p15:clr>
            <a:srgbClr val="A4A3A4"/>
          </p15:clr>
        </p15:guide>
        <p15:guide id="5" pos="7296" userDrawn="1">
          <p15:clr>
            <a:srgbClr val="A4A3A4"/>
          </p15:clr>
        </p15:guide>
        <p15:guide id="6" orient="horz" pos="2232" userDrawn="1">
          <p15:clr>
            <a:srgbClr val="A4A3A4"/>
          </p15:clr>
        </p15:guide>
        <p15:guide id="9" orient="horz" pos="5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A5"/>
    <a:srgbClr val="FFB81D"/>
    <a:srgbClr val="D32A36"/>
    <a:srgbClr val="F4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7"/>
    <p:restoredTop sz="94688"/>
  </p:normalViewPr>
  <p:slideViewPr>
    <p:cSldViewPr snapToGrid="0" snapToObjects="1">
      <p:cViewPr varScale="1">
        <p:scale>
          <a:sx n="108" d="100"/>
          <a:sy n="108" d="100"/>
        </p:scale>
        <p:origin x="1026" y="114"/>
      </p:cViewPr>
      <p:guideLst>
        <p:guide pos="384"/>
        <p:guide orient="horz" pos="240"/>
        <p:guide orient="horz" pos="4080"/>
        <p:guide pos="7296"/>
        <p:guide orient="horz" pos="2232"/>
        <p:guide orient="horz" pos="5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A51DD2-8421-F74C-8DD7-90D709FC9F6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59DA39B-50AA-634B-8E2C-29BE284B4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97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5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1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9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7" r:id="rId2"/>
    <p:sldLayoutId id="21474837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vcsa@ucr.edu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408A3-9D25-A44D-A267-54D793457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F54B18-1E70-D449-A3EC-9239163ED0CD}"/>
              </a:ext>
            </a:extLst>
          </p:cNvPr>
          <p:cNvGrpSpPr/>
          <p:nvPr/>
        </p:nvGrpSpPr>
        <p:grpSpPr>
          <a:xfrm>
            <a:off x="-18411" y="-6137"/>
            <a:ext cx="12212457" cy="6873342"/>
            <a:chOff x="-18411" y="-6137"/>
            <a:chExt cx="12212457" cy="687334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77FB2E0-C8C5-B54F-999D-475D5623CDDB}"/>
                </a:ext>
              </a:extLst>
            </p:cNvPr>
            <p:cNvSpPr/>
            <p:nvPr/>
          </p:nvSpPr>
          <p:spPr>
            <a:xfrm>
              <a:off x="-18411" y="3031635"/>
              <a:ext cx="12212457" cy="3835570"/>
            </a:xfrm>
            <a:custGeom>
              <a:avLst/>
              <a:gdLst>
                <a:gd name="connsiteX0" fmla="*/ 0 w 12212457"/>
                <a:gd name="connsiteY0" fmla="*/ 2718652 h 3835570"/>
                <a:gd name="connsiteX1" fmla="*/ 0 w 12212457"/>
                <a:gd name="connsiteY1" fmla="*/ 3835570 h 3835570"/>
                <a:gd name="connsiteX2" fmla="*/ 153423 w 12212457"/>
                <a:gd name="connsiteY2" fmla="*/ 3835570 h 3835570"/>
                <a:gd name="connsiteX3" fmla="*/ 5443442 w 12212457"/>
                <a:gd name="connsiteY3" fmla="*/ 3835570 h 3835570"/>
                <a:gd name="connsiteX4" fmla="*/ 12212457 w 12212457"/>
                <a:gd name="connsiteY4" fmla="*/ 619828 h 3835570"/>
                <a:gd name="connsiteX5" fmla="*/ 12212457 w 12212457"/>
                <a:gd name="connsiteY5" fmla="*/ 0 h 3835570"/>
                <a:gd name="connsiteX6" fmla="*/ 0 w 12212457"/>
                <a:gd name="connsiteY6" fmla="*/ 2718652 h 383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12457" h="3835570">
                  <a:moveTo>
                    <a:pt x="0" y="2718652"/>
                  </a:moveTo>
                  <a:lnTo>
                    <a:pt x="0" y="3835570"/>
                  </a:lnTo>
                  <a:lnTo>
                    <a:pt x="153423" y="3835570"/>
                  </a:lnTo>
                  <a:lnTo>
                    <a:pt x="5443442" y="3835570"/>
                  </a:lnTo>
                  <a:lnTo>
                    <a:pt x="12212457" y="619828"/>
                  </a:lnTo>
                  <a:lnTo>
                    <a:pt x="12212457" y="0"/>
                  </a:lnTo>
                  <a:lnTo>
                    <a:pt x="0" y="2718652"/>
                  </a:lnTo>
                  <a:close/>
                </a:path>
              </a:pathLst>
            </a:custGeom>
            <a:solidFill>
              <a:srgbClr val="FFB8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9FD79F2-2E51-0C40-96CB-189599A623FE}"/>
                </a:ext>
              </a:extLst>
            </p:cNvPr>
            <p:cNvSpPr/>
            <p:nvPr/>
          </p:nvSpPr>
          <p:spPr>
            <a:xfrm>
              <a:off x="-18411" y="-6137"/>
              <a:ext cx="12210411" cy="5842341"/>
            </a:xfrm>
            <a:custGeom>
              <a:avLst/>
              <a:gdLst>
                <a:gd name="connsiteX0" fmla="*/ 0 w 12046760"/>
                <a:gd name="connsiteY0" fmla="*/ 5842341 h 5842341"/>
                <a:gd name="connsiteX1" fmla="*/ 1460585 w 12046760"/>
                <a:gd name="connsiteY1" fmla="*/ 0 h 5842341"/>
                <a:gd name="connsiteX2" fmla="*/ 10586175 w 12046760"/>
                <a:gd name="connsiteY2" fmla="*/ 0 h 5842341"/>
                <a:gd name="connsiteX3" fmla="*/ 12046760 w 12046760"/>
                <a:gd name="connsiteY3" fmla="*/ 5842341 h 5842341"/>
                <a:gd name="connsiteX4" fmla="*/ 0 w 12046760"/>
                <a:gd name="connsiteY4" fmla="*/ 5842341 h 5842341"/>
                <a:gd name="connsiteX0" fmla="*/ 0 w 12046760"/>
                <a:gd name="connsiteY0" fmla="*/ 5842341 h 5842341"/>
                <a:gd name="connsiteX1" fmla="*/ 12274 w 12046760"/>
                <a:gd name="connsiteY1" fmla="*/ 0 h 5842341"/>
                <a:gd name="connsiteX2" fmla="*/ 10586175 w 12046760"/>
                <a:gd name="connsiteY2" fmla="*/ 0 h 5842341"/>
                <a:gd name="connsiteX3" fmla="*/ 12046760 w 12046760"/>
                <a:gd name="connsiteY3" fmla="*/ 5842341 h 5842341"/>
                <a:gd name="connsiteX4" fmla="*/ 0 w 12046760"/>
                <a:gd name="connsiteY4" fmla="*/ 5842341 h 5842341"/>
                <a:gd name="connsiteX0" fmla="*/ 0 w 12194047"/>
                <a:gd name="connsiteY0" fmla="*/ 5842341 h 5842341"/>
                <a:gd name="connsiteX1" fmla="*/ 12274 w 12194047"/>
                <a:gd name="connsiteY1" fmla="*/ 0 h 5842341"/>
                <a:gd name="connsiteX2" fmla="*/ 12194047 w 12194047"/>
                <a:gd name="connsiteY2" fmla="*/ 6137 h 5842341"/>
                <a:gd name="connsiteX3" fmla="*/ 12046760 w 12194047"/>
                <a:gd name="connsiteY3" fmla="*/ 5842341 h 5842341"/>
                <a:gd name="connsiteX4" fmla="*/ 0 w 12194047"/>
                <a:gd name="connsiteY4" fmla="*/ 5842341 h 5842341"/>
                <a:gd name="connsiteX0" fmla="*/ 0 w 12194047"/>
                <a:gd name="connsiteY0" fmla="*/ 5842341 h 5842341"/>
                <a:gd name="connsiteX1" fmla="*/ 12274 w 12194047"/>
                <a:gd name="connsiteY1" fmla="*/ 0 h 5842341"/>
                <a:gd name="connsiteX2" fmla="*/ 12194047 w 12194047"/>
                <a:gd name="connsiteY2" fmla="*/ 6137 h 5842341"/>
                <a:gd name="connsiteX3" fmla="*/ 12194046 w 12194047"/>
                <a:gd name="connsiteY3" fmla="*/ 3080730 h 5842341"/>
                <a:gd name="connsiteX4" fmla="*/ 0 w 12194047"/>
                <a:gd name="connsiteY4" fmla="*/ 5842341 h 584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4047" h="5842341">
                  <a:moveTo>
                    <a:pt x="0" y="5842341"/>
                  </a:moveTo>
                  <a:cubicBezTo>
                    <a:pt x="4091" y="3894894"/>
                    <a:pt x="8183" y="1947447"/>
                    <a:pt x="12274" y="0"/>
                  </a:cubicBezTo>
                  <a:lnTo>
                    <a:pt x="12194047" y="6137"/>
                  </a:lnTo>
                  <a:cubicBezTo>
                    <a:pt x="12194047" y="1031001"/>
                    <a:pt x="12194046" y="2055866"/>
                    <a:pt x="12194046" y="3080730"/>
                  </a:cubicBezTo>
                  <a:lnTo>
                    <a:pt x="0" y="5842341"/>
                  </a:lnTo>
                  <a:close/>
                </a:path>
              </a:pathLst>
            </a:cu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B92A8F9-FF41-8F44-BF9E-797DE5FBF7A6}"/>
              </a:ext>
            </a:extLst>
          </p:cNvPr>
          <p:cNvSpPr txBox="1"/>
          <p:nvPr/>
        </p:nvSpPr>
        <p:spPr>
          <a:xfrm>
            <a:off x="617551" y="1979585"/>
            <a:ext cx="8446550" cy="174079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pPr>
              <a:lnSpc>
                <a:spcPts val="6820"/>
              </a:lnSpc>
            </a:pPr>
            <a:r>
              <a:rPr lang="en-US" sz="32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Campus Leadership: </a:t>
            </a:r>
          </a:p>
          <a:p>
            <a:pPr>
              <a:lnSpc>
                <a:spcPts val="6820"/>
              </a:lnSpc>
            </a:pPr>
            <a:r>
              <a:rPr lang="en-US" sz="32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Student Affairs Organization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FD533-CF81-2F46-A1CA-7D15D717BFB2}"/>
              </a:ext>
            </a:extLst>
          </p:cNvPr>
          <p:cNvSpPr txBox="1"/>
          <p:nvPr/>
        </p:nvSpPr>
        <p:spPr>
          <a:xfrm>
            <a:off x="617551" y="3860301"/>
            <a:ext cx="45381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Dr. Brian Haynes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Vice Chancellor for Student Affairs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March 28, 2022</a:t>
            </a:r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39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609600" y="882591"/>
            <a:ext cx="90671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2025 Strategic Plan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54E437-EA05-A44F-B1C1-0CE07AECBE97}"/>
              </a:ext>
            </a:extLst>
          </p:cNvPr>
          <p:cNvSpPr txBox="1"/>
          <p:nvPr/>
        </p:nvSpPr>
        <p:spPr>
          <a:xfrm>
            <a:off x="609600" y="1606159"/>
            <a:ext cx="9067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2022-2023 Academic Year Objectives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EED9E-6D42-6848-B093-DA24659404C5}"/>
              </a:ext>
            </a:extLst>
          </p:cNvPr>
          <p:cNvSpPr txBox="1"/>
          <p:nvPr/>
        </p:nvSpPr>
        <p:spPr>
          <a:xfrm>
            <a:off x="548641" y="2318525"/>
            <a:ext cx="5102087" cy="393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latin typeface="Fira Sans" panose="020B0503050000020004" pitchFamily="34" charset="0"/>
                <a:ea typeface="Fira Sans" panose="020B0503050000020004" pitchFamily="34" charset="0"/>
              </a:rPr>
              <a:t>Objective 1.5: </a:t>
            </a:r>
            <a:endParaRPr lang="en-US" dirty="0"/>
          </a:p>
          <a:p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Student Affairs will enhance the student employment experience through a unified focus on learning outcomes and performance metrics. </a:t>
            </a:r>
            <a:endParaRPr lang="en-US" sz="1600" dirty="0">
              <a:latin typeface="Fira Sans" panose="020B0604020202020204" charset="0"/>
              <a:ea typeface="Fira Sans" panose="020B0604020202020204" charset="0"/>
            </a:endParaRPr>
          </a:p>
          <a:p>
            <a:endParaRPr lang="en-US" sz="16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r>
              <a:rPr lang="en-US" sz="1600" b="1" dirty="0">
                <a:latin typeface="Fira Sans" panose="020B0604020202020204" charset="0"/>
                <a:ea typeface="Fira Sans" panose="020B0604020202020204" charset="0"/>
              </a:rPr>
              <a:t>Objective 1.6: </a:t>
            </a:r>
            <a:endParaRPr lang="en-US" dirty="0"/>
          </a:p>
          <a:p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Student Affairs will elevate and strengthen the student experience through the implementation and assessment of high impact practices. </a:t>
            </a:r>
            <a:endParaRPr lang="en-US" sz="1600" dirty="0">
              <a:latin typeface="Fira Sans" panose="020B0604020202020204" charset="0"/>
              <a:ea typeface="Fira Sans" panose="020B0604020202020204" charset="0"/>
            </a:endParaRPr>
          </a:p>
          <a:p>
            <a:endParaRPr lang="en-US" sz="1600" dirty="0"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sz="1600" b="1" dirty="0">
                <a:latin typeface="Fira Sans" panose="020B0604020202020204" charset="0"/>
                <a:ea typeface="Fira Sans" panose="020B0604020202020204" charset="0"/>
              </a:rPr>
              <a:t>Objective 1.7:</a:t>
            </a:r>
            <a:endParaRPr lang="en-US" dirty="0"/>
          </a:p>
          <a:p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Student Affairs will provide evidence-based programs and services to support students’ health, mental health, and well-being. </a:t>
            </a:r>
            <a:endParaRPr lang="en-US" sz="1400" dirty="0">
              <a:latin typeface="Fira Sans" panose="020B0604020202020204" charset="0"/>
              <a:ea typeface="Fira Sans" panose="020B060402020202020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0E1CF6-59F4-4846-8349-824D61A8DD3C}"/>
              </a:ext>
            </a:extLst>
          </p:cNvPr>
          <p:cNvSpPr txBox="1"/>
          <p:nvPr/>
        </p:nvSpPr>
        <p:spPr>
          <a:xfrm>
            <a:off x="6134936" y="1281483"/>
            <a:ext cx="5043777" cy="5047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latin typeface="Fira Sans" panose="020B0604020202020204" charset="0"/>
                <a:ea typeface="Fira Sans" panose="020B0604020202020204" charset="0"/>
              </a:rPr>
              <a:t>Objective 2.3: </a:t>
            </a:r>
            <a:endParaRPr lang="en-US" dirty="0"/>
          </a:p>
          <a:p>
            <a:r>
              <a:rPr lang="en-US" dirty="0">
                <a:highlight>
                  <a:srgbClr val="FFFF00"/>
                </a:highlight>
                <a:latin typeface="Fira Sans" panose="020B0604020202020204" charset="0"/>
                <a:ea typeface="Fira Sans" panose="020B0604020202020204" charset="0"/>
              </a:rPr>
              <a:t>Student Affairs will develop partnerships with student affairs divisions across the nation </a:t>
            </a: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and/or around the world to learn about, share, benchmark and implement best practices. </a:t>
            </a:r>
          </a:p>
          <a:p>
            <a:endParaRPr lang="en-US" sz="1600" dirty="0"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sz="1600" b="1" dirty="0">
                <a:latin typeface="Fira Sans" panose="020B0604020202020204" charset="0"/>
                <a:ea typeface="Fira Sans" panose="020B0604020202020204" charset="0"/>
              </a:rPr>
              <a:t>Objective 2.4:</a:t>
            </a:r>
          </a:p>
          <a:p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The Division and its departments will establish or </a:t>
            </a:r>
            <a:r>
              <a:rPr lang="en-US" dirty="0">
                <a:highlight>
                  <a:srgbClr val="FFFF00"/>
                </a:highlight>
                <a:latin typeface="Fira Sans" panose="020B0604020202020204" charset="0"/>
                <a:ea typeface="Fira Sans" panose="020B0604020202020204" charset="0"/>
              </a:rPr>
              <a:t>expand advisory boards to include more perspectives and expertise </a:t>
            </a: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in creating a culture that supports student engagement and success. </a:t>
            </a:r>
          </a:p>
          <a:p>
            <a:endParaRPr lang="en-US" sz="1600" b="1" dirty="0"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sz="1600" b="1" dirty="0">
                <a:latin typeface="Fira Sans" panose="020B0604020202020204" charset="0"/>
                <a:ea typeface="Fira Sans" panose="020B0604020202020204" charset="0"/>
              </a:rPr>
              <a:t>Objective 3.5:</a:t>
            </a:r>
            <a:endParaRPr lang="en-US" dirty="0"/>
          </a:p>
          <a:p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Student Affairs will </a:t>
            </a:r>
            <a:r>
              <a:rPr lang="en-US" dirty="0">
                <a:highlight>
                  <a:srgbClr val="FFFF00"/>
                </a:highlight>
                <a:latin typeface="Fira Sans" panose="020B0604020202020204" charset="0"/>
                <a:ea typeface="Fira Sans" panose="020B0604020202020204" charset="0"/>
              </a:rPr>
              <a:t>review and revise </a:t>
            </a: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(as necessary) </a:t>
            </a:r>
            <a:r>
              <a:rPr lang="en-US" dirty="0">
                <a:highlight>
                  <a:srgbClr val="FFFF00"/>
                </a:highlight>
                <a:latin typeface="Fira Sans" panose="020B0604020202020204" charset="0"/>
                <a:ea typeface="Fira Sans" panose="020B0604020202020204" charset="0"/>
              </a:rPr>
              <a:t>practices, policies, procedures, job descriptions, and other Division operational </a:t>
            </a: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documents to </a:t>
            </a:r>
            <a:r>
              <a:rPr lang="en-US" dirty="0">
                <a:highlight>
                  <a:srgbClr val="FFFF00"/>
                </a:highlight>
                <a:latin typeface="Fira Sans" panose="020B0604020202020204" charset="0"/>
                <a:ea typeface="Fira Sans" panose="020B0604020202020204" charset="0"/>
              </a:rPr>
              <a:t>ensure alignment with its vision, mission, strategic themes, and objectives</a:t>
            </a: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. </a:t>
            </a: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40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0543" y="838200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6660543" y="1076739"/>
            <a:ext cx="50437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Most Promising Places to Work in Student Affairs 2021 &amp; 2022</a:t>
            </a:r>
            <a:endParaRPr lang="en-US" sz="2400" spc="-150" dirty="0">
              <a:solidFill>
                <a:srgbClr val="003DA5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6481151" y="2655196"/>
            <a:ext cx="5043777" cy="2431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The Division of Student Affairs was named one of the top 15 most promising places to work in student affairs by </a:t>
            </a:r>
            <a:r>
              <a:rPr lang="en-US" sz="2400" i="1" dirty="0">
                <a:latin typeface="Fira Sans" panose="020B0503050000020004" pitchFamily="34" charset="0"/>
                <a:ea typeface="Fira Sans" panose="020B0503050000020004" pitchFamily="34" charset="0"/>
              </a:rPr>
              <a:t>Diverse: Issues in Higher Education and The American College Personnel Association (ACPA). </a:t>
            </a:r>
            <a:endParaRPr lang="en-US" sz="2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0FC8B-A2D1-4B8B-B9B6-DD7AFB7DA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" y="316898"/>
            <a:ext cx="5334274" cy="2521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18DB56-92DC-47AA-81E8-73426E496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72" y="3198958"/>
            <a:ext cx="4975489" cy="30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4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C70C9-1AA6-684B-A9B1-35BC658BB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50"/>
          <a:stretch/>
        </p:blipFill>
        <p:spPr>
          <a:xfrm>
            <a:off x="0" y="0"/>
            <a:ext cx="1222269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5882D8-9F74-2A46-BEAB-A118D82D6C70}"/>
              </a:ext>
            </a:extLst>
          </p:cNvPr>
          <p:cNvSpPr/>
          <p:nvPr/>
        </p:nvSpPr>
        <p:spPr>
          <a:xfrm>
            <a:off x="0" y="0"/>
            <a:ext cx="12222694" cy="6858000"/>
          </a:xfrm>
          <a:prstGeom prst="rect">
            <a:avLst/>
          </a:prstGeom>
          <a:solidFill>
            <a:srgbClr val="003DA5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2A8F9-FF41-8F44-BF9E-797DE5FBF7A6}"/>
              </a:ext>
            </a:extLst>
          </p:cNvPr>
          <p:cNvSpPr txBox="1"/>
          <p:nvPr/>
        </p:nvSpPr>
        <p:spPr>
          <a:xfrm>
            <a:off x="1684106" y="2199786"/>
            <a:ext cx="8823787" cy="1740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820"/>
              </a:lnSpc>
            </a:pPr>
            <a:r>
              <a:rPr lang="en-US" sz="32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Email: </a:t>
            </a:r>
            <a:r>
              <a:rPr lang="en-US" sz="32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vcsa@ucr.edu</a:t>
            </a:r>
            <a:endParaRPr lang="en-US" sz="3200" spc="-150" dirty="0">
              <a:solidFill>
                <a:schemeClr val="bg1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  <a:p>
            <a:pPr algn="ctr">
              <a:lnSpc>
                <a:spcPts val="6820"/>
              </a:lnSpc>
            </a:pPr>
            <a:r>
              <a:rPr lang="en-US" sz="32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Instagram: </a:t>
            </a:r>
            <a:r>
              <a:rPr lang="en-US" sz="3200" spc="-150" dirty="0" err="1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ucrstudentaffairs</a:t>
            </a:r>
            <a:endParaRPr lang="en-US" sz="3200" spc="-150" dirty="0">
              <a:solidFill>
                <a:schemeClr val="bg1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8432B74-759A-274E-BF69-139B2D231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2221" y="1855853"/>
            <a:ext cx="444904" cy="203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C9867-7F68-CF4D-92D0-C8C932F5F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411" y="6248521"/>
            <a:ext cx="1244601" cy="3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5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087DE8F-1D8C-9248-BE13-A84A58CCF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212" y="826172"/>
            <a:ext cx="280946" cy="128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D432CE-E878-0041-80DE-630DBEE4BBC3}"/>
              </a:ext>
            </a:extLst>
          </p:cNvPr>
          <p:cNvSpPr txBox="1"/>
          <p:nvPr/>
        </p:nvSpPr>
        <p:spPr>
          <a:xfrm>
            <a:off x="617212" y="1018308"/>
            <a:ext cx="68577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The Student Affairs Organization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475C81-D4DA-F349-AD22-A6180E59E293}"/>
              </a:ext>
            </a:extLst>
          </p:cNvPr>
          <p:cNvSpPr txBox="1"/>
          <p:nvPr/>
        </p:nvSpPr>
        <p:spPr>
          <a:xfrm>
            <a:off x="617212" y="1635917"/>
            <a:ext cx="50437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Who we are and what we 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6427B5-AFA9-CC4B-81D6-477A69C600C2}"/>
              </a:ext>
            </a:extLst>
          </p:cNvPr>
          <p:cNvSpPr txBox="1"/>
          <p:nvPr/>
        </p:nvSpPr>
        <p:spPr>
          <a:xfrm>
            <a:off x="2703464" y="2858948"/>
            <a:ext cx="6227471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latin typeface="Fira Sans" panose="020B0503050000020004" pitchFamily="34" charset="0"/>
                <a:ea typeface="Fira Sans" panose="020B0503050000020004" pitchFamily="34" charset="0"/>
              </a:rPr>
              <a:t>What does that mean for the University?</a:t>
            </a:r>
            <a:endParaRPr lang="en-US" sz="36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pPr algn="ctr"/>
            <a:endParaRPr lang="en-US" sz="1400" b="1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71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087DE8F-1D8C-9248-BE13-A84A58CCF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212" y="826172"/>
            <a:ext cx="280946" cy="128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D432CE-E878-0041-80DE-630DBEE4BBC3}"/>
              </a:ext>
            </a:extLst>
          </p:cNvPr>
          <p:cNvSpPr txBox="1"/>
          <p:nvPr/>
        </p:nvSpPr>
        <p:spPr>
          <a:xfrm>
            <a:off x="617212" y="1018308"/>
            <a:ext cx="5623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Team Building for the Better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475C81-D4DA-F349-AD22-A6180E59E293}"/>
              </a:ext>
            </a:extLst>
          </p:cNvPr>
          <p:cNvSpPr txBox="1"/>
          <p:nvPr/>
        </p:nvSpPr>
        <p:spPr>
          <a:xfrm>
            <a:off x="617212" y="1635917"/>
            <a:ext cx="50437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A Team Must Work Together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85B43-1B2F-446F-9716-AC0439B96B63}"/>
              </a:ext>
            </a:extLst>
          </p:cNvPr>
          <p:cNvSpPr txBox="1"/>
          <p:nvPr/>
        </p:nvSpPr>
        <p:spPr>
          <a:xfrm>
            <a:off x="7319260" y="4303395"/>
            <a:ext cx="35510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DA5"/>
                </a:solidFill>
                <a:latin typeface="Fira Sans" panose="020B0604020202020204" charset="0"/>
                <a:ea typeface="Fira Sans" panose="020B0604020202020204" charset="0"/>
              </a:rPr>
              <a:t>Talent wins games, but teamwork and intelligence wins championships. </a:t>
            </a:r>
          </a:p>
          <a:p>
            <a:pPr algn="ctr"/>
            <a:endParaRPr lang="en-US" sz="2000" b="1" dirty="0">
              <a:solidFill>
                <a:srgbClr val="FFB81D"/>
              </a:solidFill>
              <a:latin typeface="Fira Sans" panose="020B0604020202020204" charset="0"/>
              <a:ea typeface="Fira Sans" panose="020B0604020202020204" charset="0"/>
            </a:endParaRPr>
          </a:p>
          <a:p>
            <a:pPr algn="ctr"/>
            <a:r>
              <a:rPr lang="en-US" sz="2000" b="1" dirty="0">
                <a:solidFill>
                  <a:srgbClr val="FFB81D"/>
                </a:solidFill>
                <a:latin typeface="Fira Sans" panose="020B0604020202020204" charset="0"/>
                <a:ea typeface="Fira Sans" panose="020B0604020202020204" charset="0"/>
              </a:rPr>
              <a:t>Michael Jordan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CEC2D-A0A9-4F12-AB09-3C3B42CF6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77" y="3969028"/>
            <a:ext cx="3826120" cy="2506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7C5C7E-C914-44CC-B763-19D890CEFAD5}"/>
              </a:ext>
            </a:extLst>
          </p:cNvPr>
          <p:cNvSpPr txBox="1"/>
          <p:nvPr/>
        </p:nvSpPr>
        <p:spPr>
          <a:xfrm>
            <a:off x="1984072" y="2175412"/>
            <a:ext cx="18215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DA5"/>
                </a:solidFill>
                <a:latin typeface="Fira Sans" panose="020B0604020202020204" charset="0"/>
                <a:ea typeface="Fira Sans" panose="020B0604020202020204" charset="0"/>
              </a:rPr>
              <a:t>No one rises to low expectations. </a:t>
            </a:r>
          </a:p>
          <a:p>
            <a:endParaRPr lang="en-US" sz="2000" b="1" dirty="0">
              <a:solidFill>
                <a:srgbClr val="FFB81D"/>
              </a:solidFill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sz="2000" b="1" dirty="0">
                <a:solidFill>
                  <a:srgbClr val="FFB81D"/>
                </a:solidFill>
                <a:latin typeface="Fira Sans" panose="020B0604020202020204" charset="0"/>
                <a:ea typeface="Fira Sans" panose="020B0604020202020204" charset="0"/>
              </a:rPr>
              <a:t>Les Brown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EDD63-42C2-4E26-9FDC-ACCC9F694BE1}"/>
              </a:ext>
            </a:extLst>
          </p:cNvPr>
          <p:cNvSpPr txBox="1"/>
          <p:nvPr/>
        </p:nvSpPr>
        <p:spPr>
          <a:xfrm>
            <a:off x="7715592" y="1414216"/>
            <a:ext cx="40854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DA5"/>
                </a:solidFill>
                <a:latin typeface="Fira Sans" panose="020B0604020202020204" charset="0"/>
                <a:ea typeface="Fira Sans" panose="020B0604020202020204" charset="0"/>
              </a:rPr>
              <a:t>Individual commitment to a group effort – that is what makes a team work, a company work, a society work, a civilization work. </a:t>
            </a:r>
          </a:p>
          <a:p>
            <a:endParaRPr lang="en-US" sz="2000" dirty="0"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sz="2000" b="1" dirty="0">
                <a:solidFill>
                  <a:srgbClr val="FFB81D"/>
                </a:solidFill>
                <a:latin typeface="Fira Sans" panose="020B0604020202020204" charset="0"/>
                <a:ea typeface="Fira Sans" panose="020B0604020202020204" charset="0"/>
              </a:rPr>
              <a:t>Vince Lombardi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456DD-9DA9-42AE-B696-C32EEFABCCC2}"/>
              </a:ext>
            </a:extLst>
          </p:cNvPr>
          <p:cNvSpPr txBox="1"/>
          <p:nvPr/>
        </p:nvSpPr>
        <p:spPr>
          <a:xfrm>
            <a:off x="5162743" y="2254076"/>
            <a:ext cx="21565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DA5"/>
                </a:solidFill>
                <a:latin typeface="Fira Sans" panose="020B0604020202020204" charset="0"/>
                <a:ea typeface="Fira Sans" panose="020B0604020202020204" charset="0"/>
              </a:rPr>
              <a:t>Great things in business are never done by one person; they are done by a team of people. </a:t>
            </a:r>
          </a:p>
          <a:p>
            <a:endParaRPr lang="en-US" sz="2000" b="1" dirty="0">
              <a:solidFill>
                <a:srgbClr val="FFB81D"/>
              </a:solidFill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sz="2000" b="1" dirty="0">
                <a:solidFill>
                  <a:srgbClr val="FFB81D"/>
                </a:solidFill>
                <a:latin typeface="Fira Sans" panose="020B0604020202020204" charset="0"/>
                <a:ea typeface="Fira Sans" panose="020B0604020202020204" charset="0"/>
              </a:rPr>
              <a:t>Steve Jobs</a:t>
            </a:r>
          </a:p>
        </p:txBody>
      </p:sp>
    </p:spTree>
    <p:extLst>
      <p:ext uri="{BB962C8B-B14F-4D97-AF65-F5344CB8AC3E}">
        <p14:creationId xmlns:p14="http://schemas.microsoft.com/office/powerpoint/2010/main" val="142977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62209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Student Engagement = Student Success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286375" y="1211036"/>
            <a:ext cx="5043777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Academic Preparation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Associated Students Program Board (ASPB)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Associated Students (ASUCR)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Athletics (Division 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Career Center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Dean of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Graduate Students Association (GSA)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The Highlander Newspaper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Highlander Union Building (HUB)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KUCR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Residential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Student Conduct &amp; Academic Integrity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Recreation Center </a:t>
            </a:r>
            <a:endParaRPr lang="en-US" sz="20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Student Veteran’s Resource Center</a:t>
            </a:r>
            <a:endParaRPr lang="en-US" sz="20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C1C127-B9CA-492A-A77F-B1B301D95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62" y="1335768"/>
            <a:ext cx="5598404" cy="37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3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69222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Ethnic &amp; Gender Programs = Student Excellence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286375" y="1211036"/>
            <a:ext cx="5043777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African Student Programs (ASP)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Asian Pacific Student Programs (APSP)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Chicano Student Programs (CSP)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LGBT Resource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Middle Eastern Student Center (MESC)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Native American Student Programs (NASP)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The Office of Foster Youth Support Services</a:t>
            </a:r>
            <a:endParaRPr lang="en-US" sz="2000" dirty="0">
              <a:latin typeface="Fira Sans" panose="020B0604020202020204" charset="0"/>
              <a:ea typeface="Fira Sans" panose="020B060402020202020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Undocumented Student Programs (USP)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Women’s Resource Center (WRC)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5460D-7C4C-4BC7-8C36-E1AEE43D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738" y="1211036"/>
            <a:ext cx="5468219" cy="34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52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69956"/>
            <a:ext cx="69578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Health, Well-being &amp; Safety = Student Transformation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6757236" y="1575020"/>
            <a:ext cx="5043777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Basic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Campus Advocacy, Resources &amp; Education (CARE)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Counseling &amp; Psychological Services (CAPS)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Affairs Case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Health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Disability Resource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The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UCPD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D4EA8-8BBE-4C5B-9851-386517CE8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3" y="1643727"/>
            <a:ext cx="4875495" cy="32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04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61233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Developing the Foundation for Transformation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286375" y="1211036"/>
            <a:ext cx="504377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003DA5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Vision Statement: </a:t>
            </a:r>
          </a:p>
          <a:p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Student Affairs is committed to being a global leader in developing students through </a:t>
            </a:r>
            <a:r>
              <a:rPr lang="en-US" dirty="0">
                <a:highlight>
                  <a:srgbClr val="FFFF00"/>
                </a:highlight>
                <a:latin typeface="Fira Sans" panose="020B0503050000020004" pitchFamily="34" charset="0"/>
                <a:ea typeface="Fira Sans" panose="020B0503050000020004" pitchFamily="34" charset="0"/>
              </a:rPr>
              <a:t>innovative, holistic, and transformative</a:t>
            </a:r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 best practices to become change agents who inspire, motivate, and create a better world. </a:t>
            </a:r>
            <a:endParaRPr lang="en-US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70D592-3887-4FC4-9328-A78E3AC7EEB1}"/>
              </a:ext>
            </a:extLst>
          </p:cNvPr>
          <p:cNvSpPr txBox="1"/>
          <p:nvPr/>
        </p:nvSpPr>
        <p:spPr>
          <a:xfrm>
            <a:off x="5986139" y="1329794"/>
            <a:ext cx="5814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A5"/>
                </a:solidFill>
                <a:latin typeface="Fira Sans" panose="020B0604020202020204" charset="0"/>
                <a:ea typeface="Fira Sans" panose="020B0604020202020204" charset="0"/>
              </a:rPr>
              <a:t>Mission Statement:</a:t>
            </a:r>
          </a:p>
          <a:p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Student Affairs will provide a </a:t>
            </a:r>
            <a:r>
              <a:rPr lang="en-US" dirty="0">
                <a:highlight>
                  <a:srgbClr val="FFFF00"/>
                </a:highlight>
                <a:latin typeface="Fira Sans" panose="020B0604020202020204" charset="0"/>
                <a:ea typeface="Fira Sans" panose="020B0604020202020204" charset="0"/>
              </a:rPr>
              <a:t>transformative experience </a:t>
            </a: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for current and future world-class change agents through</a:t>
            </a:r>
            <a:r>
              <a:rPr lang="en-US" dirty="0">
                <a:highlight>
                  <a:srgbClr val="FFFF00"/>
                </a:highlight>
                <a:latin typeface="Fira Sans" panose="020B0604020202020204" charset="0"/>
                <a:ea typeface="Fira Sans" panose="020B0604020202020204" charset="0"/>
              </a:rPr>
              <a:t> innovative and collaborative partnerships</a:t>
            </a: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8998F-7AEB-4677-B7D2-B89CAFD54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30" y="3046518"/>
            <a:ext cx="5407146" cy="36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43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Opportunity for Campus Partnerships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378021" y="1654919"/>
            <a:ext cx="5043777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Academic Affairs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Academic Advising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City of Riverside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High schools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Elementary/Middle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College/School Senior Communicators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Enrollment Services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Healthy Campus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International Affairs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Office of Advancement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Peer Health Ambassadors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UCR Alumni Association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Undergraduate Education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Fira Sans" panose="020B0604020202020204" charset="0"/>
              <a:ea typeface="Fira Sans" panose="020B060402020202020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DDCF7-B355-42D8-A8A9-D22DD7FD36F1}"/>
              </a:ext>
            </a:extLst>
          </p:cNvPr>
          <p:cNvSpPr txBox="1"/>
          <p:nvPr/>
        </p:nvSpPr>
        <p:spPr>
          <a:xfrm>
            <a:off x="286375" y="1064305"/>
            <a:ext cx="50437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Collaboration = Brilliance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65CBA-E065-459E-B8BC-2914F9207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705" y="3429000"/>
            <a:ext cx="4092194" cy="2728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18A4DB-46D2-4F73-9A29-616AF0B5F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756" y="735974"/>
            <a:ext cx="3912286" cy="26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68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609600" y="882591"/>
            <a:ext cx="90671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2025 Strategic Plan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54E437-EA05-A44F-B1C1-0CE07AECBE97}"/>
              </a:ext>
            </a:extLst>
          </p:cNvPr>
          <p:cNvSpPr txBox="1"/>
          <p:nvPr/>
        </p:nvSpPr>
        <p:spPr>
          <a:xfrm>
            <a:off x="609600" y="1606159"/>
            <a:ext cx="9067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Division of Student Affairs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EED9E-6D42-6848-B093-DA24659404C5}"/>
              </a:ext>
            </a:extLst>
          </p:cNvPr>
          <p:cNvSpPr txBox="1"/>
          <p:nvPr/>
        </p:nvSpPr>
        <p:spPr>
          <a:xfrm>
            <a:off x="609600" y="2402614"/>
            <a:ext cx="5102087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latin typeface="Fira Sans" panose="020B0503050000020004" pitchFamily="34" charset="0"/>
                <a:ea typeface="Fira Sans" panose="020B0503050000020004" pitchFamily="34" charset="0"/>
              </a:rPr>
              <a:t>Strategic Theme #1: Transform the Student Experience</a:t>
            </a:r>
          </a:p>
          <a:p>
            <a:r>
              <a:rPr lang="en-US" dirty="0">
                <a:latin typeface="Fira Sans Book" panose="020B0503050000020004" pitchFamily="34" charset="0"/>
                <a:ea typeface="Fira Sans Book" panose="020B0503050000020004" pitchFamily="34" charset="0"/>
              </a:rPr>
              <a:t>The Division of Student Affairs will create a transformational experience that promotes </a:t>
            </a:r>
            <a:r>
              <a:rPr lang="en-US" dirty="0">
                <a:highlight>
                  <a:srgbClr val="FFFF00"/>
                </a:highlight>
                <a:latin typeface="Fira Sans Book" panose="020B0503050000020004" pitchFamily="34" charset="0"/>
                <a:ea typeface="Fira Sans Book" panose="020B0503050000020004" pitchFamily="34" charset="0"/>
              </a:rPr>
              <a:t>students’ overall success, well-being</a:t>
            </a:r>
            <a:r>
              <a:rPr lang="en-US" dirty="0">
                <a:latin typeface="Fira Sans Book" panose="020B0503050000020004" pitchFamily="34" charset="0"/>
                <a:ea typeface="Fira Sans Book" panose="020B0503050000020004" pitchFamily="34" charset="0"/>
              </a:rPr>
              <a:t>, and resiliency at both the undergraduate and graduate levels. </a:t>
            </a:r>
          </a:p>
          <a:p>
            <a:endParaRPr lang="en-US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Strategic Theme #2: Creating Collaborative Partnerships</a:t>
            </a:r>
          </a:p>
          <a:p>
            <a:r>
              <a:rPr lang="en-US" dirty="0">
                <a:latin typeface="Fira Sans Book" panose="020B0503050000020004" pitchFamily="34" charset="0"/>
                <a:ea typeface="Fira Sans Book" panose="020B0503050000020004" pitchFamily="34" charset="0"/>
              </a:rPr>
              <a:t>The Division of Student Affairs will develop </a:t>
            </a:r>
            <a:r>
              <a:rPr lang="en-US" dirty="0">
                <a:highlight>
                  <a:srgbClr val="FFFF00"/>
                </a:highlight>
                <a:latin typeface="Fira Sans Book" panose="020B0503050000020004" pitchFamily="34" charset="0"/>
                <a:ea typeface="Fira Sans Book" panose="020B0503050000020004" pitchFamily="34" charset="0"/>
              </a:rPr>
              <a:t>campus and community-based collaborative partnerships </a:t>
            </a:r>
            <a:r>
              <a:rPr lang="en-US" dirty="0">
                <a:latin typeface="Fira Sans Book" panose="020B0503050000020004" pitchFamily="34" charset="0"/>
                <a:ea typeface="Fira Sans Book" panose="020B0503050000020004" pitchFamily="34" charset="0"/>
              </a:rPr>
              <a:t>that foster a student-centered culture of engagement and success. </a:t>
            </a: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0E1CF6-59F4-4846-8349-824D61A8DD3C}"/>
              </a:ext>
            </a:extLst>
          </p:cNvPr>
          <p:cNvSpPr txBox="1"/>
          <p:nvPr/>
        </p:nvSpPr>
        <p:spPr>
          <a:xfrm>
            <a:off x="6541273" y="2402614"/>
            <a:ext cx="5043777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Strategic Theme #3: Establishing Organizational Excellence</a:t>
            </a:r>
          </a:p>
          <a:p>
            <a:r>
              <a:rPr lang="en-US" dirty="0">
                <a:latin typeface="Fira Sans Book" panose="020B0604020202020204" charset="0"/>
                <a:ea typeface="Fira Sans Book" panose="020B0604020202020204" charset="0"/>
              </a:rPr>
              <a:t>Establish a strong organizational foundation for the division to recruit, hire, and retain a diverse and inclusive team of Student Affairs professionals who will </a:t>
            </a:r>
            <a:r>
              <a:rPr lang="en-US" dirty="0">
                <a:highlight>
                  <a:srgbClr val="FFFF00"/>
                </a:highlight>
                <a:latin typeface="Fira Sans Book" panose="020B0604020202020204" charset="0"/>
                <a:ea typeface="Fira Sans Book" panose="020B0604020202020204" charset="0"/>
              </a:rPr>
              <a:t>actively contribute to student success</a:t>
            </a:r>
            <a:r>
              <a:rPr lang="en-US" dirty="0">
                <a:latin typeface="Fira Sans Book" panose="020B0604020202020204" charset="0"/>
                <a:ea typeface="Fira Sans Book" panose="020B0604020202020204" charset="0"/>
              </a:rPr>
              <a:t>. </a:t>
            </a:r>
          </a:p>
          <a:p>
            <a:endParaRPr lang="en-US" dirty="0"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Strategic Theme #4: Fostering and Advancing Social Justice</a:t>
            </a:r>
          </a:p>
          <a:p>
            <a:r>
              <a:rPr lang="en-US" dirty="0">
                <a:latin typeface="Fira Sans Book" panose="020B0604020202020204" charset="0"/>
                <a:ea typeface="Fira Sans Book" panose="020B0604020202020204" charset="0"/>
              </a:rPr>
              <a:t>To effectively serve an increasingly diverse student body, the Division of Student Affairs will </a:t>
            </a:r>
            <a:r>
              <a:rPr lang="en-US" dirty="0">
                <a:highlight>
                  <a:srgbClr val="FFFF00"/>
                </a:highlight>
                <a:latin typeface="Fira Sans Book" panose="020B0604020202020204" charset="0"/>
                <a:ea typeface="Fira Sans Book" panose="020B0604020202020204" charset="0"/>
              </a:rPr>
              <a:t>infuse diversity, inclusion, and social justice </a:t>
            </a:r>
            <a:r>
              <a:rPr lang="en-US" dirty="0">
                <a:latin typeface="Fira Sans Book" panose="020B0604020202020204" charset="0"/>
                <a:ea typeface="Fira Sans Book" panose="020B0604020202020204" charset="0"/>
              </a:rPr>
              <a:t>into every aspect of its work. </a:t>
            </a: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57361"/>
      </p:ext>
    </p:extLst>
  </p:cSld>
  <p:clrMapOvr>
    <a:masterClrMapping/>
  </p:clrMapOvr>
</p:sld>
</file>

<file path=ppt/theme/theme1.xml><?xml version="1.0" encoding="utf-8"?>
<a:theme xmlns:a="http://schemas.openxmlformats.org/drawingml/2006/main" name="UCR-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R-Basic" id="{B1EB9DCA-6722-2F4F-AE2C-40DF00F38B98}" vid="{AA0F1AD8-0441-FC4A-ACBC-EFC826AEB0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1912</TotalTime>
  <Words>787</Words>
  <Application>Microsoft Office PowerPoint</Application>
  <PresentationFormat>Widescreen</PresentationFormat>
  <Paragraphs>110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Fira Sans</vt:lpstr>
      <vt:lpstr>Calibri</vt:lpstr>
      <vt:lpstr>Arial</vt:lpstr>
      <vt:lpstr>Fira Sans Book</vt:lpstr>
      <vt:lpstr>Fira Sans Medium</vt:lpstr>
      <vt:lpstr>UCR-Basic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Fabia Sanz</dc:creator>
  <cp:keywords/>
  <dc:description/>
  <cp:lastModifiedBy>Genesis Gonzalez</cp:lastModifiedBy>
  <cp:revision>137</cp:revision>
  <cp:lastPrinted>2022-03-24T19:35:38Z</cp:lastPrinted>
  <dcterms:created xsi:type="dcterms:W3CDTF">2020-04-15T23:29:48Z</dcterms:created>
  <dcterms:modified xsi:type="dcterms:W3CDTF">2022-03-24T19:38:11Z</dcterms:modified>
  <cp:category/>
</cp:coreProperties>
</file>