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28" r:id="rId1"/>
  </p:sldMasterIdLst>
  <p:notesMasterIdLst>
    <p:notesMasterId r:id="rId14"/>
  </p:notesMasterIdLst>
  <p:sldIdLst>
    <p:sldId id="259" r:id="rId2"/>
    <p:sldId id="304" r:id="rId3"/>
    <p:sldId id="288" r:id="rId4"/>
    <p:sldId id="301" r:id="rId5"/>
    <p:sldId id="291" r:id="rId6"/>
    <p:sldId id="292" r:id="rId7"/>
    <p:sldId id="294" r:id="rId8"/>
    <p:sldId id="296" r:id="rId9"/>
    <p:sldId id="295" r:id="rId10"/>
    <p:sldId id="283" r:id="rId11"/>
    <p:sldId id="285" r:id="rId12"/>
    <p:sldId id="281" r:id="rId13"/>
  </p:sldIdLst>
  <p:sldSz cx="12192000" cy="6858000"/>
  <p:notesSz cx="7010400" cy="92964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Fira Sans" panose="020B0604020202020204" charset="0"/>
      <p:regular r:id="rId19"/>
      <p:bold r:id="rId20"/>
      <p:italic r:id="rId21"/>
      <p:boldItalic r:id="rId22"/>
    </p:embeddedFont>
    <p:embeddedFont>
      <p:font typeface="Fira Sans Book" panose="020B0604020202020204" charset="0"/>
      <p:regular r:id="rId23"/>
    </p:embeddedFont>
    <p:embeddedFont>
      <p:font typeface="Fira Sans Medium" panose="020B0604020202020204" charset="0"/>
      <p:regular r:id="rId24"/>
      <p: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" userDrawn="1">
          <p15:clr>
            <a:srgbClr val="A4A3A4"/>
          </p15:clr>
        </p15:guide>
        <p15:guide id="3" orient="horz" pos="240" userDrawn="1">
          <p15:clr>
            <a:srgbClr val="A4A3A4"/>
          </p15:clr>
        </p15:guide>
        <p15:guide id="4" orient="horz" pos="4080" userDrawn="1">
          <p15:clr>
            <a:srgbClr val="A4A3A4"/>
          </p15:clr>
        </p15:guide>
        <p15:guide id="5" pos="7296" userDrawn="1">
          <p15:clr>
            <a:srgbClr val="A4A3A4"/>
          </p15:clr>
        </p15:guide>
        <p15:guide id="6" orient="horz" pos="2232" userDrawn="1">
          <p15:clr>
            <a:srgbClr val="A4A3A4"/>
          </p15:clr>
        </p15:guide>
        <p15:guide id="9" orient="horz" pos="52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A5"/>
    <a:srgbClr val="D32A36"/>
    <a:srgbClr val="FFB81D"/>
    <a:srgbClr val="F4F3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7"/>
    <p:restoredTop sz="94688"/>
  </p:normalViewPr>
  <p:slideViewPr>
    <p:cSldViewPr snapToGrid="0" snapToObjects="1">
      <p:cViewPr varScale="1">
        <p:scale>
          <a:sx n="108" d="100"/>
          <a:sy n="108" d="100"/>
        </p:scale>
        <p:origin x="1026" y="114"/>
      </p:cViewPr>
      <p:guideLst>
        <p:guide pos="384"/>
        <p:guide orient="horz" pos="240"/>
        <p:guide orient="horz" pos="4080"/>
        <p:guide pos="7296"/>
        <p:guide orient="horz" pos="2232"/>
        <p:guide orient="horz" pos="52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A51DD2-8421-F74C-8DD7-90D709FC9F6E}" type="datetimeFigureOut">
              <a:rPr lang="en-US" smtClean="0"/>
              <a:t>5/11/2022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59DA39B-50AA-634B-8E2C-29BE284B4B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823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1974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25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241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2895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7" r:id="rId2"/>
    <p:sldLayoutId id="214748372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 Sans" panose="020B0503050000020004" pitchFamily="34" charset="0"/>
          <a:ea typeface="Fira Sans" panose="020B05030500000200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3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vcsa@ucr.edu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emf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G"/><Relationship Id="rId4" Type="http://schemas.openxmlformats.org/officeDocument/2006/relationships/image" Target="../media/image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JPG"/><Relationship Id="rId4" Type="http://schemas.openxmlformats.org/officeDocument/2006/relationships/image" Target="../media/image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jpeg"/><Relationship Id="rId4" Type="http://schemas.openxmlformats.org/officeDocument/2006/relationships/image" Target="../media/image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G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B408A3-9D25-A44D-A267-54D7934576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54B18-1E70-D449-A3EC-9239163ED0CD}"/>
              </a:ext>
            </a:extLst>
          </p:cNvPr>
          <p:cNvGrpSpPr/>
          <p:nvPr/>
        </p:nvGrpSpPr>
        <p:grpSpPr>
          <a:xfrm>
            <a:off x="-18411" y="-6137"/>
            <a:ext cx="12212457" cy="6873342"/>
            <a:chOff x="-18411" y="-6137"/>
            <a:chExt cx="12212457" cy="6873342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477FB2E0-C8C5-B54F-999D-475D5623CDDB}"/>
                </a:ext>
              </a:extLst>
            </p:cNvPr>
            <p:cNvSpPr/>
            <p:nvPr/>
          </p:nvSpPr>
          <p:spPr>
            <a:xfrm>
              <a:off x="-18411" y="3031635"/>
              <a:ext cx="12212457" cy="3835570"/>
            </a:xfrm>
            <a:custGeom>
              <a:avLst/>
              <a:gdLst>
                <a:gd name="connsiteX0" fmla="*/ 0 w 12212457"/>
                <a:gd name="connsiteY0" fmla="*/ 2718652 h 3835570"/>
                <a:gd name="connsiteX1" fmla="*/ 0 w 12212457"/>
                <a:gd name="connsiteY1" fmla="*/ 3835570 h 3835570"/>
                <a:gd name="connsiteX2" fmla="*/ 153423 w 12212457"/>
                <a:gd name="connsiteY2" fmla="*/ 3835570 h 3835570"/>
                <a:gd name="connsiteX3" fmla="*/ 5443442 w 12212457"/>
                <a:gd name="connsiteY3" fmla="*/ 3835570 h 3835570"/>
                <a:gd name="connsiteX4" fmla="*/ 12212457 w 12212457"/>
                <a:gd name="connsiteY4" fmla="*/ 619828 h 3835570"/>
                <a:gd name="connsiteX5" fmla="*/ 12212457 w 12212457"/>
                <a:gd name="connsiteY5" fmla="*/ 0 h 3835570"/>
                <a:gd name="connsiteX6" fmla="*/ 0 w 12212457"/>
                <a:gd name="connsiteY6" fmla="*/ 2718652 h 3835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212457" h="3835570">
                  <a:moveTo>
                    <a:pt x="0" y="2718652"/>
                  </a:moveTo>
                  <a:lnTo>
                    <a:pt x="0" y="3835570"/>
                  </a:lnTo>
                  <a:lnTo>
                    <a:pt x="153423" y="3835570"/>
                  </a:lnTo>
                  <a:lnTo>
                    <a:pt x="5443442" y="3835570"/>
                  </a:lnTo>
                  <a:lnTo>
                    <a:pt x="12212457" y="619828"/>
                  </a:lnTo>
                  <a:lnTo>
                    <a:pt x="12212457" y="0"/>
                  </a:lnTo>
                  <a:lnTo>
                    <a:pt x="0" y="2718652"/>
                  </a:lnTo>
                  <a:close/>
                </a:path>
              </a:pathLst>
            </a:custGeom>
            <a:solidFill>
              <a:srgbClr val="FFB8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69FD79F2-2E51-0C40-96CB-189599A623FE}"/>
                </a:ext>
              </a:extLst>
            </p:cNvPr>
            <p:cNvSpPr/>
            <p:nvPr/>
          </p:nvSpPr>
          <p:spPr>
            <a:xfrm>
              <a:off x="-18411" y="-6137"/>
              <a:ext cx="12210411" cy="5842341"/>
            </a:xfrm>
            <a:custGeom>
              <a:avLst/>
              <a:gdLst>
                <a:gd name="connsiteX0" fmla="*/ 0 w 12046760"/>
                <a:gd name="connsiteY0" fmla="*/ 5842341 h 5842341"/>
                <a:gd name="connsiteX1" fmla="*/ 1460585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046760"/>
                <a:gd name="connsiteY0" fmla="*/ 5842341 h 5842341"/>
                <a:gd name="connsiteX1" fmla="*/ 12274 w 12046760"/>
                <a:gd name="connsiteY1" fmla="*/ 0 h 5842341"/>
                <a:gd name="connsiteX2" fmla="*/ 10586175 w 12046760"/>
                <a:gd name="connsiteY2" fmla="*/ 0 h 5842341"/>
                <a:gd name="connsiteX3" fmla="*/ 12046760 w 12046760"/>
                <a:gd name="connsiteY3" fmla="*/ 5842341 h 5842341"/>
                <a:gd name="connsiteX4" fmla="*/ 0 w 12046760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046760 w 12194047"/>
                <a:gd name="connsiteY3" fmla="*/ 5842341 h 5842341"/>
                <a:gd name="connsiteX4" fmla="*/ 0 w 12194047"/>
                <a:gd name="connsiteY4" fmla="*/ 5842341 h 5842341"/>
                <a:gd name="connsiteX0" fmla="*/ 0 w 12194047"/>
                <a:gd name="connsiteY0" fmla="*/ 5842341 h 5842341"/>
                <a:gd name="connsiteX1" fmla="*/ 12274 w 12194047"/>
                <a:gd name="connsiteY1" fmla="*/ 0 h 5842341"/>
                <a:gd name="connsiteX2" fmla="*/ 12194047 w 12194047"/>
                <a:gd name="connsiteY2" fmla="*/ 6137 h 5842341"/>
                <a:gd name="connsiteX3" fmla="*/ 12194046 w 12194047"/>
                <a:gd name="connsiteY3" fmla="*/ 3080730 h 5842341"/>
                <a:gd name="connsiteX4" fmla="*/ 0 w 12194047"/>
                <a:gd name="connsiteY4" fmla="*/ 5842341 h 584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4047" h="5842341">
                  <a:moveTo>
                    <a:pt x="0" y="5842341"/>
                  </a:moveTo>
                  <a:cubicBezTo>
                    <a:pt x="4091" y="3894894"/>
                    <a:pt x="8183" y="1947447"/>
                    <a:pt x="12274" y="0"/>
                  </a:cubicBezTo>
                  <a:lnTo>
                    <a:pt x="12194047" y="6137"/>
                  </a:lnTo>
                  <a:cubicBezTo>
                    <a:pt x="12194047" y="1031001"/>
                    <a:pt x="12194046" y="2055866"/>
                    <a:pt x="12194046" y="3080730"/>
                  </a:cubicBezTo>
                  <a:lnTo>
                    <a:pt x="0" y="5842341"/>
                  </a:lnTo>
                  <a:close/>
                </a:path>
              </a:pathLst>
            </a:custGeom>
            <a:solidFill>
              <a:srgbClr val="003D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617551" y="1979585"/>
            <a:ext cx="8446550" cy="1870833"/>
          </a:xfrm>
          <a:prstGeom prst="rect">
            <a:avLst/>
          </a:prstGeom>
          <a:noFill/>
        </p:spPr>
        <p:txBody>
          <a:bodyPr wrap="square" lIns="0" tIns="91440" rIns="0" bIns="0" rtlCol="0">
            <a:spAutoFit/>
          </a:bodyPr>
          <a:lstStyle/>
          <a:p>
            <a:pPr>
              <a:lnSpc>
                <a:spcPts val="6820"/>
              </a:lnSpc>
            </a:pPr>
            <a:r>
              <a:rPr lang="en-US" sz="66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Staff Assembly </a:t>
            </a:r>
          </a:p>
          <a:p>
            <a:pPr>
              <a:lnSpc>
                <a:spcPts val="6820"/>
              </a:lnSpc>
            </a:pPr>
            <a:r>
              <a:rPr lang="en-US" sz="66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Spring Meeting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8FD533-CF81-2F46-A1CA-7D15D717BFB2}"/>
              </a:ext>
            </a:extLst>
          </p:cNvPr>
          <p:cNvSpPr txBox="1"/>
          <p:nvPr/>
        </p:nvSpPr>
        <p:spPr>
          <a:xfrm>
            <a:off x="617551" y="3860301"/>
            <a:ext cx="45381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Dr. Brian Haynes</a:t>
            </a:r>
          </a:p>
          <a:p>
            <a:r>
              <a:rPr lang="en-US" sz="2000" dirty="0">
                <a:solidFill>
                  <a:schemeClr val="bg1"/>
                </a:solidFill>
              </a:rPr>
              <a:t>Vice Chancellor for Student Affairs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May 11, 2022</a:t>
            </a:r>
            <a:endParaRPr lang="en-US" sz="2000" dirty="0">
              <a:solidFill>
                <a:schemeClr val="bg1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2394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9600" y="882591"/>
            <a:ext cx="90671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2030 Strategic Plan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609600" y="1606159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Division of Student Affairs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609600" y="2402614"/>
            <a:ext cx="510208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503050000020004" pitchFamily="34" charset="0"/>
                <a:ea typeface="Fira Sans" panose="020B0503050000020004" pitchFamily="34" charset="0"/>
              </a:rPr>
              <a:t>Strategic Theme #1: Transform the Student Experience</a:t>
            </a:r>
          </a:p>
          <a:p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create a transformational experience that promotes students’ overall success, well-being, and resiliency at both the undergraduate and graduate levels. </a:t>
            </a:r>
          </a:p>
          <a:p>
            <a:endParaRPr lang="en-US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#2: Creating Collaborative Partnerships</a:t>
            </a:r>
          </a:p>
          <a:p>
            <a:r>
              <a:rPr lang="en-US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develop campus and community-based collaborative partnerships that foster a student-centered culture of engagement and success.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6541273" y="2402614"/>
            <a:ext cx="5043777" cy="4308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#3: Establishing Organizational Excellence</a:t>
            </a:r>
          </a:p>
          <a:p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Establish a strong organizational foundation for the division to recruit, hire, and retain a diverse and inclusive team of Student Affairs professionals who will actively contribute to student success. </a:t>
            </a:r>
          </a:p>
          <a:p>
            <a:endParaRPr lang="en-US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b="1" dirty="0">
                <a:latin typeface="Fira Sans" panose="020B0604020202020204" charset="0"/>
                <a:ea typeface="Fira Sans" panose="020B0604020202020204" charset="0"/>
              </a:rPr>
              <a:t>Strategic Theme #4: Fostering and Advancing Social Justice</a:t>
            </a:r>
          </a:p>
          <a:p>
            <a:r>
              <a:rPr lang="en-US" dirty="0">
                <a:latin typeface="Fira Sans Book" panose="020B0604020202020204" charset="0"/>
                <a:ea typeface="Fira Sans Book" panose="020B0604020202020204" charset="0"/>
              </a:rPr>
              <a:t>To effectively serve an increasingly diverse student body, the Division of Student Affairs will infuse diversity, inclusion, and social justice into every aspect of its work.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857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60543" y="838200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6660543" y="1076739"/>
            <a:ext cx="50437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Most Promising Places to Work in Student Affairs 2021 &amp; 2022</a:t>
            </a:r>
            <a:endParaRPr lang="en-US" sz="2400" spc="-150" dirty="0">
              <a:solidFill>
                <a:srgbClr val="003DA5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6481151" y="2655196"/>
            <a:ext cx="5043777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dirty="0">
                <a:latin typeface="Fira Sans" panose="020B0503050000020004" pitchFamily="34" charset="0"/>
                <a:ea typeface="Fira Sans" panose="020B0503050000020004" pitchFamily="34" charset="0"/>
              </a:rPr>
              <a:t>The Division of Student Affairs was named one of the top 15 most promising places to work in student affairs by </a:t>
            </a:r>
            <a:r>
              <a:rPr lang="en-US" sz="2400" i="1" dirty="0">
                <a:latin typeface="Fira Sans" panose="020B0503050000020004" pitchFamily="34" charset="0"/>
                <a:ea typeface="Fira Sans" panose="020B0503050000020004" pitchFamily="34" charset="0"/>
              </a:rPr>
              <a:t>Diverse: Issues in Higher Education and The American College Personnel Association (ACPA). </a:t>
            </a:r>
            <a:endParaRPr lang="en-US" sz="2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20FC8B-A2D1-4B8B-B9B6-DD7AFB7DA4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680" y="316898"/>
            <a:ext cx="5334274" cy="2521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18DB56-92DC-47AA-81E8-73426E496B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72" y="3198958"/>
            <a:ext cx="4975489" cy="303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44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DA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C70C9-1AA6-684B-A9B1-35BC658BBF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350"/>
          <a:stretch/>
        </p:blipFill>
        <p:spPr>
          <a:xfrm>
            <a:off x="0" y="0"/>
            <a:ext cx="12222694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A5882D8-9F74-2A46-BEAB-A118D82D6C70}"/>
              </a:ext>
            </a:extLst>
          </p:cNvPr>
          <p:cNvSpPr/>
          <p:nvPr/>
        </p:nvSpPr>
        <p:spPr>
          <a:xfrm>
            <a:off x="0" y="0"/>
            <a:ext cx="12222694" cy="6858000"/>
          </a:xfrm>
          <a:prstGeom prst="rect">
            <a:avLst/>
          </a:prstGeom>
          <a:solidFill>
            <a:srgbClr val="003DA5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92A8F9-FF41-8F44-BF9E-797DE5FBF7A6}"/>
              </a:ext>
            </a:extLst>
          </p:cNvPr>
          <p:cNvSpPr txBox="1"/>
          <p:nvPr/>
        </p:nvSpPr>
        <p:spPr>
          <a:xfrm>
            <a:off x="1684106" y="2199786"/>
            <a:ext cx="8823787" cy="17407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Email: </a:t>
            </a: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vcsa@ucr.edu</a:t>
            </a:r>
            <a:endParaRPr lang="en-US" sz="32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  <a:p>
            <a:pPr algn="ctr">
              <a:lnSpc>
                <a:spcPts val="6820"/>
              </a:lnSpc>
            </a:pPr>
            <a:r>
              <a:rPr lang="en-US" sz="3200" spc="-150" dirty="0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Instagram: </a:t>
            </a:r>
            <a:r>
              <a:rPr lang="en-US" sz="3200" spc="-150" dirty="0" err="1">
                <a:solidFill>
                  <a:schemeClr val="bg1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ucrstudentaffairs</a:t>
            </a:r>
            <a:endParaRPr lang="en-US" sz="3200" spc="-150" dirty="0">
              <a:solidFill>
                <a:schemeClr val="bg1"/>
              </a:solidFill>
              <a:latin typeface="Fira Sans Medium" panose="020B0503050000020004" pitchFamily="34" charset="0"/>
              <a:ea typeface="Fira Sans Medium" panose="020B0503050000020004" pitchFamily="34" charset="0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432B74-759A-274E-BF69-139B2D231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872221" y="1855853"/>
            <a:ext cx="444904" cy="2035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C0C9867-7F68-CF4D-92D0-C8C932F5F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56411" y="6248521"/>
            <a:ext cx="1244601" cy="37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9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87DE8F-1D8C-9248-BE13-A84A58CCF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12" y="826172"/>
            <a:ext cx="280946" cy="128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432CE-E878-0041-80DE-630DBEE4BBC3}"/>
              </a:ext>
            </a:extLst>
          </p:cNvPr>
          <p:cNvSpPr txBox="1"/>
          <p:nvPr/>
        </p:nvSpPr>
        <p:spPr>
          <a:xfrm>
            <a:off x="617212" y="1018308"/>
            <a:ext cx="56237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Team Building for the Better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75C81-D4DA-F349-AD22-A6180E59E293}"/>
              </a:ext>
            </a:extLst>
          </p:cNvPr>
          <p:cNvSpPr txBox="1"/>
          <p:nvPr/>
        </p:nvSpPr>
        <p:spPr>
          <a:xfrm>
            <a:off x="617212" y="1635917"/>
            <a:ext cx="5043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A Team Must Work Together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427B5-AFA9-CC4B-81D6-477A69C600C2}"/>
              </a:ext>
            </a:extLst>
          </p:cNvPr>
          <p:cNvSpPr txBox="1"/>
          <p:nvPr/>
        </p:nvSpPr>
        <p:spPr>
          <a:xfrm>
            <a:off x="1789064" y="2264803"/>
            <a:ext cx="5043777" cy="144655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B81D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If you want to go fast, go alone. If you want to go far, go together. </a:t>
            </a:r>
          </a:p>
          <a:p>
            <a:pPr algn="ctr"/>
            <a:endParaRPr lang="en-US" sz="2000" b="1" dirty="0">
              <a:solidFill>
                <a:srgbClr val="FFB81D"/>
              </a:solidFill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algn="ctr"/>
            <a:r>
              <a:rPr lang="en-US" sz="2000" b="1" dirty="0">
                <a:solidFill>
                  <a:srgbClr val="003DA5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African Proverb</a:t>
            </a:r>
            <a:endParaRPr lang="en-US" sz="2000" b="1" dirty="0">
              <a:solidFill>
                <a:srgbClr val="003DA5"/>
              </a:solidFill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b="1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0DD55DD-5D5E-48C2-BB63-8F907C916FC6}"/>
              </a:ext>
            </a:extLst>
          </p:cNvPr>
          <p:cNvSpPr txBox="1"/>
          <p:nvPr/>
        </p:nvSpPr>
        <p:spPr>
          <a:xfrm>
            <a:off x="7300190" y="1662736"/>
            <a:ext cx="2760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If everyone is moving forward together, then success takes care of itself.</a:t>
            </a:r>
          </a:p>
          <a:p>
            <a:pPr algn="ctr"/>
            <a:endParaRPr lang="en-US" sz="2000" b="1" dirty="0">
              <a:solidFill>
                <a:srgbClr val="FFB81D"/>
              </a:solidFill>
              <a:latin typeface="Fira Sans" panose="020B0604020202020204" charset="0"/>
              <a:ea typeface="Fira Sans" panose="020B0604020202020204" charset="0"/>
            </a:endParaRPr>
          </a:p>
          <a:p>
            <a:pPr algn="ctr"/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Henry Ford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85B43-1B2F-446F-9716-AC0439B96B63}"/>
              </a:ext>
            </a:extLst>
          </p:cNvPr>
          <p:cNvSpPr txBox="1"/>
          <p:nvPr/>
        </p:nvSpPr>
        <p:spPr>
          <a:xfrm>
            <a:off x="8023720" y="4092366"/>
            <a:ext cx="35510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Talent wins games, but teamwork and intelligence wins championships. </a:t>
            </a:r>
          </a:p>
          <a:p>
            <a:pPr algn="ctr"/>
            <a:endParaRPr lang="en-US" sz="2000" b="1" dirty="0">
              <a:solidFill>
                <a:srgbClr val="FFB81D"/>
              </a:solidFill>
              <a:latin typeface="Fira Sans" panose="020B0604020202020204" charset="0"/>
              <a:ea typeface="Fira Sans" panose="020B0604020202020204" charset="0"/>
            </a:endParaRPr>
          </a:p>
          <a:p>
            <a:pPr algn="ctr"/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Michael Jordan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8CEC2D-A0A9-4F12-AB09-3C3B42CF6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58" y="3729532"/>
            <a:ext cx="3826120" cy="2506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7C5C7E-C914-44CC-B763-19D890CEFAD5}"/>
              </a:ext>
            </a:extLst>
          </p:cNvPr>
          <p:cNvSpPr txBox="1"/>
          <p:nvPr/>
        </p:nvSpPr>
        <p:spPr>
          <a:xfrm>
            <a:off x="5330237" y="4039708"/>
            <a:ext cx="182153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B81D"/>
                </a:solidFill>
                <a:latin typeface="Fira Sans" panose="020B0604020202020204" charset="0"/>
                <a:ea typeface="Fira Sans" panose="020B0604020202020204" charset="0"/>
              </a:rPr>
              <a:t>No one rises to low expectations. </a:t>
            </a:r>
          </a:p>
          <a:p>
            <a:endParaRPr lang="en-US" sz="2000" b="1" dirty="0">
              <a:solidFill>
                <a:srgbClr val="FFB81D"/>
              </a:solidFill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20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Les Brown</a:t>
            </a:r>
          </a:p>
        </p:txBody>
      </p:sp>
    </p:spTree>
    <p:extLst>
      <p:ext uri="{BB962C8B-B14F-4D97-AF65-F5344CB8AC3E}">
        <p14:creationId xmlns:p14="http://schemas.microsoft.com/office/powerpoint/2010/main" val="1429776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87DE8F-1D8C-9248-BE13-A84A58CCF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12" y="826172"/>
            <a:ext cx="280946" cy="128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432CE-E878-0041-80DE-630DBEE4BBC3}"/>
              </a:ext>
            </a:extLst>
          </p:cNvPr>
          <p:cNvSpPr txBox="1"/>
          <p:nvPr/>
        </p:nvSpPr>
        <p:spPr>
          <a:xfrm>
            <a:off x="617212" y="1018308"/>
            <a:ext cx="5043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Organizational Updates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75C81-D4DA-F349-AD22-A6180E59E293}"/>
              </a:ext>
            </a:extLst>
          </p:cNvPr>
          <p:cNvSpPr txBox="1"/>
          <p:nvPr/>
        </p:nvSpPr>
        <p:spPr>
          <a:xfrm>
            <a:off x="617212" y="1635917"/>
            <a:ext cx="5043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Student Affairs Reorganization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427B5-AFA9-CC4B-81D6-477A69C600C2}"/>
              </a:ext>
            </a:extLst>
          </p:cNvPr>
          <p:cNvSpPr txBox="1"/>
          <p:nvPr/>
        </p:nvSpPr>
        <p:spPr>
          <a:xfrm>
            <a:off x="617212" y="2236228"/>
            <a:ext cx="5043777" cy="40934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Fira Sans" panose="020B0503050000020004" pitchFamily="34" charset="0"/>
                <a:ea typeface="Fira Sans" panose="020B0503050000020004" pitchFamily="34" charset="0"/>
              </a:rPr>
              <a:t>Athletics</a:t>
            </a:r>
          </a:p>
          <a:p>
            <a:r>
              <a:rPr lang="en-US" sz="1400" dirty="0">
                <a:latin typeface="Fira Sans Book" panose="020B0604020202020204" charset="0"/>
                <a:ea typeface="Fira Sans Book" panose="020B0604020202020204" charset="0"/>
              </a:rPr>
              <a:t>Intercollegiate Athletics will implement a three-year financial and operational plan to achieve substantial permanent budget reductions, increase externally generated revenue, and move toward financial stability.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sz="1400" b="1" dirty="0">
                <a:latin typeface="Fira Sans" panose="020B0503050000020004" pitchFamily="34" charset="0"/>
                <a:ea typeface="Fira Sans" panose="020B0503050000020004" pitchFamily="34" charset="0"/>
              </a:rPr>
              <a:t>Health, Well-Being, &amp; Safety</a:t>
            </a:r>
          </a:p>
          <a:p>
            <a:r>
              <a:rPr lang="en-US" sz="1400" dirty="0">
                <a:latin typeface="Fira Sans Book" panose="020B0604020202020204" charset="0"/>
                <a:ea typeface="Fira Sans Book" panose="020B0604020202020204" charset="0"/>
              </a:rPr>
              <a:t>New division reporting to the Chancellor with dotted line to Student Affairs includes: UCPD, CARE, Basic Needs, and departments previously under Student Health &amp; Wellness Services—Student Health Services, Counseling and Psychological Services, The Well, Student Affairs Case Management, and the Student Disability Resource Center.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sz="1400" b="1" dirty="0">
                <a:latin typeface="Fira Sans" panose="020B0503050000020004" pitchFamily="34" charset="0"/>
                <a:ea typeface="Fira Sans" panose="020B0503050000020004" pitchFamily="34" charset="0"/>
              </a:rPr>
              <a:t>Commencement/Convocation </a:t>
            </a:r>
          </a:p>
          <a:p>
            <a:r>
              <a:rPr lang="en-US" sz="1400" dirty="0">
                <a:latin typeface="Fira Sans Book" panose="020B0503050000020004" pitchFamily="34" charset="0"/>
                <a:ea typeface="Fira Sans Book" panose="020B0503050000020004" pitchFamily="34" charset="0"/>
              </a:rPr>
              <a:t>The Division of Student Affairs will be the institutional owner of convocation, commencement, and any other student-facing events that EM&amp;P supports.</a:t>
            </a:r>
          </a:p>
          <a:p>
            <a:endParaRPr lang="en-US" sz="1400" b="1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8" name="Freeform 3">
            <a:extLst>
              <a:ext uri="{FF2B5EF4-FFF2-40B4-BE49-F238E27FC236}">
                <a16:creationId xmlns:a16="http://schemas.microsoft.com/office/drawing/2014/main" id="{A93F2AC4-0151-4CD3-B74A-67593271DDC2}"/>
              </a:ext>
            </a:extLst>
          </p:cNvPr>
          <p:cNvSpPr>
            <a:spLocks noChangeAspect="1"/>
          </p:cNvSpPr>
          <p:nvPr/>
        </p:nvSpPr>
        <p:spPr>
          <a:xfrm>
            <a:off x="6228522" y="-11043"/>
            <a:ext cx="5963478" cy="6869043"/>
          </a:xfrm>
          <a:custGeom>
            <a:avLst/>
            <a:gdLst>
              <a:gd name="connsiteX0" fmla="*/ 4134679 w 5955527"/>
              <a:gd name="connsiteY0" fmla="*/ 6861975 h 6861975"/>
              <a:gd name="connsiteX1" fmla="*/ 0 w 5955527"/>
              <a:gd name="connsiteY1" fmla="*/ 6861975 h 6861975"/>
              <a:gd name="connsiteX2" fmla="*/ 0 w 5955527"/>
              <a:gd name="connsiteY2" fmla="*/ 0 h 6861975"/>
              <a:gd name="connsiteX3" fmla="*/ 143124 w 5955527"/>
              <a:gd name="connsiteY3" fmla="*/ 0 h 6861975"/>
              <a:gd name="connsiteX4" fmla="*/ 5955527 w 5955527"/>
              <a:gd name="connsiteY4" fmla="*/ 0 h 6861975"/>
              <a:gd name="connsiteX5" fmla="*/ 5955527 w 5955527"/>
              <a:gd name="connsiteY5" fmla="*/ 119269 h 6861975"/>
              <a:gd name="connsiteX6" fmla="*/ 4134679 w 5955527"/>
              <a:gd name="connsiteY6" fmla="*/ 6861975 h 6861975"/>
              <a:gd name="connsiteX0" fmla="*/ 4134679 w 5963478"/>
              <a:gd name="connsiteY0" fmla="*/ 6861975 h 6861975"/>
              <a:gd name="connsiteX1" fmla="*/ 0 w 5963478"/>
              <a:gd name="connsiteY1" fmla="*/ 6861975 h 6861975"/>
              <a:gd name="connsiteX2" fmla="*/ 0 w 5963478"/>
              <a:gd name="connsiteY2" fmla="*/ 0 h 6861975"/>
              <a:gd name="connsiteX3" fmla="*/ 143124 w 5963478"/>
              <a:gd name="connsiteY3" fmla="*/ 0 h 6861975"/>
              <a:gd name="connsiteX4" fmla="*/ 5955527 w 5963478"/>
              <a:gd name="connsiteY4" fmla="*/ 0 h 6861975"/>
              <a:gd name="connsiteX5" fmla="*/ 5963478 w 5963478"/>
              <a:gd name="connsiteY5" fmla="*/ 15902 h 6861975"/>
              <a:gd name="connsiteX6" fmla="*/ 4134679 w 5963478"/>
              <a:gd name="connsiteY6" fmla="*/ 6861975 h 6861975"/>
              <a:gd name="connsiteX0" fmla="*/ 4134679 w 5963478"/>
              <a:gd name="connsiteY0" fmla="*/ 6861975 h 6861975"/>
              <a:gd name="connsiteX1" fmla="*/ 0 w 5963478"/>
              <a:gd name="connsiteY1" fmla="*/ 6861975 h 6861975"/>
              <a:gd name="connsiteX2" fmla="*/ 0 w 5963478"/>
              <a:gd name="connsiteY2" fmla="*/ 0 h 6861975"/>
              <a:gd name="connsiteX3" fmla="*/ 143124 w 5963478"/>
              <a:gd name="connsiteY3" fmla="*/ 0 h 6861975"/>
              <a:gd name="connsiteX4" fmla="*/ 5955527 w 5963478"/>
              <a:gd name="connsiteY4" fmla="*/ 0 h 6861975"/>
              <a:gd name="connsiteX5" fmla="*/ 5963478 w 5963478"/>
              <a:gd name="connsiteY5" fmla="*/ 0 h 6861975"/>
              <a:gd name="connsiteX6" fmla="*/ 4134679 w 5963478"/>
              <a:gd name="connsiteY6" fmla="*/ 6861975 h 6861975"/>
              <a:gd name="connsiteX0" fmla="*/ 4461064 w 6289863"/>
              <a:gd name="connsiteY0" fmla="*/ 7257184 h 7257184"/>
              <a:gd name="connsiteX1" fmla="*/ 326385 w 6289863"/>
              <a:gd name="connsiteY1" fmla="*/ 7257184 h 7257184"/>
              <a:gd name="connsiteX2" fmla="*/ 326385 w 6289863"/>
              <a:gd name="connsiteY2" fmla="*/ 5730534 h 7257184"/>
              <a:gd name="connsiteX3" fmla="*/ 469509 w 6289863"/>
              <a:gd name="connsiteY3" fmla="*/ 395209 h 7257184"/>
              <a:gd name="connsiteX4" fmla="*/ 6281912 w 6289863"/>
              <a:gd name="connsiteY4" fmla="*/ 395209 h 7257184"/>
              <a:gd name="connsiteX5" fmla="*/ 6289863 w 6289863"/>
              <a:gd name="connsiteY5" fmla="*/ 395209 h 7257184"/>
              <a:gd name="connsiteX6" fmla="*/ 4461064 w 6289863"/>
              <a:gd name="connsiteY6" fmla="*/ 7257184 h 7257184"/>
              <a:gd name="connsiteX0" fmla="*/ 4471092 w 6299891"/>
              <a:gd name="connsiteY0" fmla="*/ 7257184 h 7257184"/>
              <a:gd name="connsiteX1" fmla="*/ 336413 w 6299891"/>
              <a:gd name="connsiteY1" fmla="*/ 7257184 h 7257184"/>
              <a:gd name="connsiteX2" fmla="*/ 336413 w 6299891"/>
              <a:gd name="connsiteY2" fmla="*/ 5730534 h 7257184"/>
              <a:gd name="connsiteX3" fmla="*/ 479537 w 6299891"/>
              <a:gd name="connsiteY3" fmla="*/ 395209 h 7257184"/>
              <a:gd name="connsiteX4" fmla="*/ 6291940 w 6299891"/>
              <a:gd name="connsiteY4" fmla="*/ 395209 h 7257184"/>
              <a:gd name="connsiteX5" fmla="*/ 6299891 w 6299891"/>
              <a:gd name="connsiteY5" fmla="*/ 395209 h 7257184"/>
              <a:gd name="connsiteX6" fmla="*/ 4471092 w 6299891"/>
              <a:gd name="connsiteY6" fmla="*/ 7257184 h 7257184"/>
              <a:gd name="connsiteX0" fmla="*/ 4134679 w 5963478"/>
              <a:gd name="connsiteY0" fmla="*/ 6862017 h 6862017"/>
              <a:gd name="connsiteX1" fmla="*/ 0 w 5963478"/>
              <a:gd name="connsiteY1" fmla="*/ 6862017 h 6862017"/>
              <a:gd name="connsiteX2" fmla="*/ 0 w 5963478"/>
              <a:gd name="connsiteY2" fmla="*/ 5335367 h 6862017"/>
              <a:gd name="connsiteX3" fmla="*/ 143124 w 5963478"/>
              <a:gd name="connsiteY3" fmla="*/ 42 h 6862017"/>
              <a:gd name="connsiteX4" fmla="*/ 5955527 w 5963478"/>
              <a:gd name="connsiteY4" fmla="*/ 42 h 6862017"/>
              <a:gd name="connsiteX5" fmla="*/ 5963478 w 5963478"/>
              <a:gd name="connsiteY5" fmla="*/ 42 h 6862017"/>
              <a:gd name="connsiteX6" fmla="*/ 4134679 w 5963478"/>
              <a:gd name="connsiteY6" fmla="*/ 6862017 h 6862017"/>
              <a:gd name="connsiteX0" fmla="*/ 4134679 w 5963478"/>
              <a:gd name="connsiteY0" fmla="*/ 6863989 h 6863989"/>
              <a:gd name="connsiteX1" fmla="*/ 0 w 5963478"/>
              <a:gd name="connsiteY1" fmla="*/ 6863989 h 6863989"/>
              <a:gd name="connsiteX2" fmla="*/ 0 w 5963478"/>
              <a:gd name="connsiteY2" fmla="*/ 5337339 h 6863989"/>
              <a:gd name="connsiteX3" fmla="*/ 143124 w 5963478"/>
              <a:gd name="connsiteY3" fmla="*/ 2014 h 6863989"/>
              <a:gd name="connsiteX4" fmla="*/ 5955527 w 5963478"/>
              <a:gd name="connsiteY4" fmla="*/ 2014 h 6863989"/>
              <a:gd name="connsiteX5" fmla="*/ 5963478 w 5963478"/>
              <a:gd name="connsiteY5" fmla="*/ 2014 h 6863989"/>
              <a:gd name="connsiteX6" fmla="*/ 4134679 w 5963478"/>
              <a:gd name="connsiteY6" fmla="*/ 6863989 h 6863989"/>
              <a:gd name="connsiteX0" fmla="*/ 4134679 w 5963478"/>
              <a:gd name="connsiteY0" fmla="*/ 6861975 h 6861975"/>
              <a:gd name="connsiteX1" fmla="*/ 0 w 5963478"/>
              <a:gd name="connsiteY1" fmla="*/ 6861975 h 6861975"/>
              <a:gd name="connsiteX2" fmla="*/ 0 w 5963478"/>
              <a:gd name="connsiteY2" fmla="*/ 5335325 h 6861975"/>
              <a:gd name="connsiteX3" fmla="*/ 1860605 w 5963478"/>
              <a:gd name="connsiteY3" fmla="*/ 7951 h 6861975"/>
              <a:gd name="connsiteX4" fmla="*/ 5955527 w 5963478"/>
              <a:gd name="connsiteY4" fmla="*/ 0 h 6861975"/>
              <a:gd name="connsiteX5" fmla="*/ 5963478 w 5963478"/>
              <a:gd name="connsiteY5" fmla="*/ 0 h 6861975"/>
              <a:gd name="connsiteX6" fmla="*/ 4134679 w 5963478"/>
              <a:gd name="connsiteY6" fmla="*/ 6861975 h 6861975"/>
              <a:gd name="connsiteX0" fmla="*/ 4134679 w 5963478"/>
              <a:gd name="connsiteY0" fmla="*/ 6863989 h 6863989"/>
              <a:gd name="connsiteX1" fmla="*/ 0 w 5963478"/>
              <a:gd name="connsiteY1" fmla="*/ 6863989 h 6863989"/>
              <a:gd name="connsiteX2" fmla="*/ 0 w 5963478"/>
              <a:gd name="connsiteY2" fmla="*/ 5337339 h 6863989"/>
              <a:gd name="connsiteX3" fmla="*/ 1518699 w 5963478"/>
              <a:gd name="connsiteY3" fmla="*/ 2014 h 6863989"/>
              <a:gd name="connsiteX4" fmla="*/ 5955527 w 5963478"/>
              <a:gd name="connsiteY4" fmla="*/ 2014 h 6863989"/>
              <a:gd name="connsiteX5" fmla="*/ 5963478 w 5963478"/>
              <a:gd name="connsiteY5" fmla="*/ 2014 h 6863989"/>
              <a:gd name="connsiteX6" fmla="*/ 4134679 w 5963478"/>
              <a:gd name="connsiteY6" fmla="*/ 6863989 h 6863989"/>
              <a:gd name="connsiteX0" fmla="*/ 4134679 w 5963478"/>
              <a:gd name="connsiteY0" fmla="*/ 6863989 h 6863989"/>
              <a:gd name="connsiteX1" fmla="*/ 0 w 5963478"/>
              <a:gd name="connsiteY1" fmla="*/ 6863989 h 6863989"/>
              <a:gd name="connsiteX2" fmla="*/ 0 w 5963478"/>
              <a:gd name="connsiteY2" fmla="*/ 5337339 h 6863989"/>
              <a:gd name="connsiteX3" fmla="*/ 1518699 w 5963478"/>
              <a:gd name="connsiteY3" fmla="*/ 2014 h 6863989"/>
              <a:gd name="connsiteX4" fmla="*/ 5955527 w 5963478"/>
              <a:gd name="connsiteY4" fmla="*/ 2014 h 6863989"/>
              <a:gd name="connsiteX5" fmla="*/ 5963478 w 5963478"/>
              <a:gd name="connsiteY5" fmla="*/ 2014 h 6863989"/>
              <a:gd name="connsiteX6" fmla="*/ 4134679 w 5963478"/>
              <a:gd name="connsiteY6" fmla="*/ 6863989 h 6863989"/>
              <a:gd name="connsiteX0" fmla="*/ 4134679 w 5963478"/>
              <a:gd name="connsiteY0" fmla="*/ 7309603 h 7309603"/>
              <a:gd name="connsiteX1" fmla="*/ 0 w 5963478"/>
              <a:gd name="connsiteY1" fmla="*/ 7309603 h 7309603"/>
              <a:gd name="connsiteX2" fmla="*/ 397565 w 5963478"/>
              <a:gd name="connsiteY2" fmla="*/ 6490619 h 7309603"/>
              <a:gd name="connsiteX3" fmla="*/ 1518699 w 5963478"/>
              <a:gd name="connsiteY3" fmla="*/ 447628 h 7309603"/>
              <a:gd name="connsiteX4" fmla="*/ 5955527 w 5963478"/>
              <a:gd name="connsiteY4" fmla="*/ 447628 h 7309603"/>
              <a:gd name="connsiteX5" fmla="*/ 5963478 w 5963478"/>
              <a:gd name="connsiteY5" fmla="*/ 447628 h 7309603"/>
              <a:gd name="connsiteX6" fmla="*/ 4134679 w 5963478"/>
              <a:gd name="connsiteY6" fmla="*/ 7309603 h 7309603"/>
              <a:gd name="connsiteX0" fmla="*/ 4134679 w 5963478"/>
              <a:gd name="connsiteY0" fmla="*/ 7282511 h 7282511"/>
              <a:gd name="connsiteX1" fmla="*/ 0 w 5963478"/>
              <a:gd name="connsiteY1" fmla="*/ 7282511 h 7282511"/>
              <a:gd name="connsiteX2" fmla="*/ 7951 w 5963478"/>
              <a:gd name="connsiteY2" fmla="*/ 6097767 h 7282511"/>
              <a:gd name="connsiteX3" fmla="*/ 1518699 w 5963478"/>
              <a:gd name="connsiteY3" fmla="*/ 420536 h 7282511"/>
              <a:gd name="connsiteX4" fmla="*/ 5955527 w 5963478"/>
              <a:gd name="connsiteY4" fmla="*/ 420536 h 7282511"/>
              <a:gd name="connsiteX5" fmla="*/ 5963478 w 5963478"/>
              <a:gd name="connsiteY5" fmla="*/ 420536 h 7282511"/>
              <a:gd name="connsiteX6" fmla="*/ 4134679 w 5963478"/>
              <a:gd name="connsiteY6" fmla="*/ 7282511 h 7282511"/>
              <a:gd name="connsiteX0" fmla="*/ 4134679 w 5963478"/>
              <a:gd name="connsiteY0" fmla="*/ 7282511 h 7282511"/>
              <a:gd name="connsiteX1" fmla="*/ 0 w 5963478"/>
              <a:gd name="connsiteY1" fmla="*/ 7282511 h 7282511"/>
              <a:gd name="connsiteX2" fmla="*/ 7951 w 5963478"/>
              <a:gd name="connsiteY2" fmla="*/ 6097767 h 7282511"/>
              <a:gd name="connsiteX3" fmla="*/ 1518699 w 5963478"/>
              <a:gd name="connsiteY3" fmla="*/ 420536 h 7282511"/>
              <a:gd name="connsiteX4" fmla="*/ 5955527 w 5963478"/>
              <a:gd name="connsiteY4" fmla="*/ 420536 h 7282511"/>
              <a:gd name="connsiteX5" fmla="*/ 5963478 w 5963478"/>
              <a:gd name="connsiteY5" fmla="*/ 420536 h 7282511"/>
              <a:gd name="connsiteX6" fmla="*/ 4134679 w 5963478"/>
              <a:gd name="connsiteY6" fmla="*/ 7282511 h 7282511"/>
              <a:gd name="connsiteX0" fmla="*/ 4134679 w 5963478"/>
              <a:gd name="connsiteY0" fmla="*/ 6869043 h 6869043"/>
              <a:gd name="connsiteX1" fmla="*/ 0 w 5963478"/>
              <a:gd name="connsiteY1" fmla="*/ 6869043 h 6869043"/>
              <a:gd name="connsiteX2" fmla="*/ 7951 w 5963478"/>
              <a:gd name="connsiteY2" fmla="*/ 5684299 h 6869043"/>
              <a:gd name="connsiteX3" fmla="*/ 1518699 w 5963478"/>
              <a:gd name="connsiteY3" fmla="*/ 7068 h 6869043"/>
              <a:gd name="connsiteX4" fmla="*/ 5955527 w 5963478"/>
              <a:gd name="connsiteY4" fmla="*/ 7068 h 6869043"/>
              <a:gd name="connsiteX5" fmla="*/ 5963478 w 5963478"/>
              <a:gd name="connsiteY5" fmla="*/ 7068 h 6869043"/>
              <a:gd name="connsiteX6" fmla="*/ 4134679 w 5963478"/>
              <a:gd name="connsiteY6" fmla="*/ 6869043 h 6869043"/>
              <a:gd name="connsiteX0" fmla="*/ 4134679 w 5963478"/>
              <a:gd name="connsiteY0" fmla="*/ 6869043 h 6869043"/>
              <a:gd name="connsiteX1" fmla="*/ 0 w 5963478"/>
              <a:gd name="connsiteY1" fmla="*/ 6869043 h 6869043"/>
              <a:gd name="connsiteX2" fmla="*/ 7951 w 5963478"/>
              <a:gd name="connsiteY2" fmla="*/ 5684299 h 6869043"/>
              <a:gd name="connsiteX3" fmla="*/ 1518699 w 5963478"/>
              <a:gd name="connsiteY3" fmla="*/ 7068 h 6869043"/>
              <a:gd name="connsiteX4" fmla="*/ 5955527 w 5963478"/>
              <a:gd name="connsiteY4" fmla="*/ 7068 h 6869043"/>
              <a:gd name="connsiteX5" fmla="*/ 5963478 w 5963478"/>
              <a:gd name="connsiteY5" fmla="*/ 7068 h 6869043"/>
              <a:gd name="connsiteX6" fmla="*/ 4134679 w 5963478"/>
              <a:gd name="connsiteY6" fmla="*/ 6869043 h 6869043"/>
              <a:gd name="connsiteX0" fmla="*/ 4242540 w 6071339"/>
              <a:gd name="connsiteY0" fmla="*/ 6869043 h 6869043"/>
              <a:gd name="connsiteX1" fmla="*/ 107861 w 6071339"/>
              <a:gd name="connsiteY1" fmla="*/ 6869043 h 6869043"/>
              <a:gd name="connsiteX2" fmla="*/ 1626560 w 6071339"/>
              <a:gd name="connsiteY2" fmla="*/ 7068 h 6869043"/>
              <a:gd name="connsiteX3" fmla="*/ 6063388 w 6071339"/>
              <a:gd name="connsiteY3" fmla="*/ 7068 h 6869043"/>
              <a:gd name="connsiteX4" fmla="*/ 6071339 w 6071339"/>
              <a:gd name="connsiteY4" fmla="*/ 7068 h 6869043"/>
              <a:gd name="connsiteX5" fmla="*/ 4242540 w 6071339"/>
              <a:gd name="connsiteY5" fmla="*/ 6869043 h 6869043"/>
              <a:gd name="connsiteX0" fmla="*/ 4134679 w 5963478"/>
              <a:gd name="connsiteY0" fmla="*/ 6869043 h 6869043"/>
              <a:gd name="connsiteX1" fmla="*/ 0 w 5963478"/>
              <a:gd name="connsiteY1" fmla="*/ 6869043 h 6869043"/>
              <a:gd name="connsiteX2" fmla="*/ 1518699 w 5963478"/>
              <a:gd name="connsiteY2" fmla="*/ 7068 h 6869043"/>
              <a:gd name="connsiteX3" fmla="*/ 5955527 w 5963478"/>
              <a:gd name="connsiteY3" fmla="*/ 7068 h 6869043"/>
              <a:gd name="connsiteX4" fmla="*/ 5963478 w 5963478"/>
              <a:gd name="connsiteY4" fmla="*/ 7068 h 6869043"/>
              <a:gd name="connsiteX5" fmla="*/ 4134679 w 5963478"/>
              <a:gd name="connsiteY5" fmla="*/ 6869043 h 6869043"/>
              <a:gd name="connsiteX0" fmla="*/ 4134679 w 5963478"/>
              <a:gd name="connsiteY0" fmla="*/ 6869043 h 6869043"/>
              <a:gd name="connsiteX1" fmla="*/ 0 w 5963478"/>
              <a:gd name="connsiteY1" fmla="*/ 6869043 h 6869043"/>
              <a:gd name="connsiteX2" fmla="*/ 1518699 w 5963478"/>
              <a:gd name="connsiteY2" fmla="*/ 7068 h 6869043"/>
              <a:gd name="connsiteX3" fmla="*/ 5955527 w 5963478"/>
              <a:gd name="connsiteY3" fmla="*/ 7068 h 6869043"/>
              <a:gd name="connsiteX4" fmla="*/ 5963478 w 5963478"/>
              <a:gd name="connsiteY4" fmla="*/ 7068 h 6869043"/>
              <a:gd name="connsiteX5" fmla="*/ 4134679 w 5963478"/>
              <a:gd name="connsiteY5" fmla="*/ 6869043 h 686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3478" h="6869043">
                <a:moveTo>
                  <a:pt x="4134679" y="6869043"/>
                </a:moveTo>
                <a:lnTo>
                  <a:pt x="0" y="6869043"/>
                </a:lnTo>
                <a:cubicBezTo>
                  <a:pt x="1325" y="6870368"/>
                  <a:pt x="1504122" y="-10161"/>
                  <a:pt x="1518699" y="7068"/>
                </a:cubicBezTo>
                <a:cubicBezTo>
                  <a:pt x="1508097" y="-8835"/>
                  <a:pt x="4018059" y="7068"/>
                  <a:pt x="5955527" y="7068"/>
                </a:cubicBezTo>
                <a:lnTo>
                  <a:pt x="5963478" y="7068"/>
                </a:lnTo>
                <a:lnTo>
                  <a:pt x="4134679" y="6869043"/>
                </a:lnTo>
                <a:close/>
              </a:path>
            </a:pathLst>
          </a:cu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192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3087DE8F-1D8C-9248-BE13-A84A58CCF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7212" y="826172"/>
            <a:ext cx="280946" cy="12852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5D432CE-E878-0041-80DE-630DBEE4BBC3}"/>
              </a:ext>
            </a:extLst>
          </p:cNvPr>
          <p:cNvSpPr txBox="1"/>
          <p:nvPr/>
        </p:nvSpPr>
        <p:spPr>
          <a:xfrm>
            <a:off x="617212" y="1018308"/>
            <a:ext cx="504377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6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Organizational Updates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5475C81-D4DA-F349-AD22-A6180E59E293}"/>
              </a:ext>
            </a:extLst>
          </p:cNvPr>
          <p:cNvSpPr txBox="1"/>
          <p:nvPr/>
        </p:nvSpPr>
        <p:spPr>
          <a:xfrm>
            <a:off x="617212" y="1635917"/>
            <a:ext cx="504377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Student Affairs Reorganization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427B5-AFA9-CC4B-81D6-477A69C600C2}"/>
              </a:ext>
            </a:extLst>
          </p:cNvPr>
          <p:cNvSpPr txBox="1"/>
          <p:nvPr/>
        </p:nvSpPr>
        <p:spPr>
          <a:xfrm>
            <a:off x="617212" y="2236228"/>
            <a:ext cx="5043777" cy="36625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latin typeface="Fira Sans" panose="020B0503050000020004" pitchFamily="34" charset="0"/>
                <a:ea typeface="Fira Sans" panose="020B0503050000020004" pitchFamily="34" charset="0"/>
              </a:rPr>
              <a:t>Career Center</a:t>
            </a:r>
          </a:p>
          <a:p>
            <a:r>
              <a:rPr lang="en-US" sz="1400" dirty="0">
                <a:latin typeface="Fira Sans Book" panose="020B0604020202020204" charset="0"/>
                <a:ea typeface="Fira Sans Book" panose="020B0604020202020204" charset="0"/>
              </a:rPr>
              <a:t>Joined the Division of Student affairs on January 1, 2022, in addition to the Academic Preparation Programs. </a:t>
            </a:r>
            <a:r>
              <a:rPr lang="en-US" sz="1400" dirty="0">
                <a:latin typeface="Fira Sans" panose="020B0604020202020204" charset="0"/>
                <a:ea typeface="Fira Sans" panose="020B0604020202020204" charset="0"/>
              </a:rPr>
              <a:t>This transition will position the Career Center to contribute to and influence the employment experience that ties tightly to the academic and co-curricular experience of both the undergraduate and graduate student community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sz="1400" b="1" dirty="0">
                <a:latin typeface="Fira Sans" panose="020B0503050000020004" pitchFamily="34" charset="0"/>
                <a:ea typeface="Fira Sans" panose="020B0503050000020004" pitchFamily="34" charset="0"/>
              </a:rPr>
              <a:t>Academic Preparation Programs</a:t>
            </a:r>
          </a:p>
          <a:p>
            <a:r>
              <a:rPr lang="en-US" sz="1400" dirty="0">
                <a:latin typeface="Fira Sans Book" panose="020B0604020202020204" charset="0"/>
                <a:ea typeface="Fira Sans Book" panose="020B0604020202020204" charset="0"/>
              </a:rPr>
              <a:t>This includes the Early Academic Outreach Program, TRIO Programs, and the University Eastside Community Collaborative. </a:t>
            </a:r>
            <a:r>
              <a:rPr lang="en-US" sz="1400" dirty="0">
                <a:latin typeface="Fira Sans" panose="020B0604020202020204" charset="0"/>
                <a:ea typeface="Fira Sans" panose="020B0604020202020204" charset="0"/>
              </a:rPr>
              <a:t>Additionally, as Student Affairs continues to strengthen and develop community-based partnerships, the addition of the units within the Academic Preparation Program portfolio will support this vision.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b="1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12E1-3CCF-40C0-BE7B-51A68BED15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3001" y="2139001"/>
            <a:ext cx="4455920" cy="297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44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Division of Student Affairs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19697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Fira Sans" panose="020B0503050000020004" pitchFamily="34" charset="0"/>
                <a:ea typeface="Fira Sans" panose="020B0503050000020004" pitchFamily="34" charset="0"/>
              </a:rPr>
              <a:t>Vision Statement: </a:t>
            </a:r>
          </a:p>
          <a:p>
            <a:r>
              <a:rPr lang="en-US" dirty="0">
                <a:latin typeface="Fira Sans" panose="020B0503050000020004" pitchFamily="34" charset="0"/>
                <a:ea typeface="Fira Sans" panose="020B0503050000020004" pitchFamily="34" charset="0"/>
              </a:rPr>
              <a:t>Student Affairs is committed to being a global leader in developing students through innovative, holistic, and transformative best practices to become change agents who inspire, motivate, and create a better world. </a:t>
            </a:r>
            <a:endParaRPr lang="en-US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70D592-3887-4FC4-9328-A78E3AC7EEB1}"/>
              </a:ext>
            </a:extLst>
          </p:cNvPr>
          <p:cNvSpPr txBox="1"/>
          <p:nvPr/>
        </p:nvSpPr>
        <p:spPr>
          <a:xfrm>
            <a:off x="5986139" y="1329794"/>
            <a:ext cx="58148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3DA5"/>
                </a:solidFill>
                <a:latin typeface="Fira Sans" panose="020B0604020202020204" charset="0"/>
                <a:ea typeface="Fira Sans" panose="020B0604020202020204" charset="0"/>
              </a:rPr>
              <a:t>Mission Statement:</a:t>
            </a:r>
          </a:p>
          <a:p>
            <a:r>
              <a:rPr lang="en-US" dirty="0">
                <a:latin typeface="Fira Sans" panose="020B0604020202020204" charset="0"/>
                <a:ea typeface="Fira Sans" panose="020B0604020202020204" charset="0"/>
              </a:rPr>
              <a:t>Student Affairs will provide a transformative experience for current and future world-class change agents through innovative and collaborative partnerships.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78998F-7AEB-4677-B7D2-B89CAFD54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430" y="3046518"/>
            <a:ext cx="5407146" cy="360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4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Campus Life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46166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Academic Preparation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Associated Students Program Board (ASPB)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Associated Students (ASUCR)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Athletics (Division 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Career Center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Dean of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Graduate Students Association (GSA)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 Highlander Newspaper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Highlander Union Building (HUB)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KUCR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Residential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Student Conduct &amp; Academic Integrity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Recreation Center </a:t>
            </a:r>
            <a:endParaRPr lang="en-US" sz="2000" dirty="0">
              <a:latin typeface="Fira Sans" panose="020B0503050000020004" pitchFamily="34" charset="0"/>
              <a:ea typeface="Fira Sans" panose="020B05030500000200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Student Veteran’s Resource Center</a:t>
            </a:r>
            <a:endParaRPr lang="en-US" sz="20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C1C127-B9CA-492A-A77F-B1B301D95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62" y="1335768"/>
            <a:ext cx="5598404" cy="373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53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Ethnic &amp; Gender Programs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286375" y="1211036"/>
            <a:ext cx="5043777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African Student Programs (ASP)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Asian Pacific Student Programs (APSP)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Chicano Student Programs (CSP)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LGBTQ </a:t>
            </a: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Resource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Middle Eastern Student Center (MESC)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Native American Student Programs (NASP)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503050000020004" pitchFamily="34" charset="0"/>
                <a:ea typeface="Fira Sans" panose="020B0503050000020004" pitchFamily="34" charset="0"/>
              </a:rPr>
              <a:t>The Office of Foster Youth Support Services</a:t>
            </a:r>
            <a:endParaRPr lang="en-US" sz="2000" dirty="0">
              <a:latin typeface="Fira Sans" panose="020B0604020202020204" charset="0"/>
              <a:ea typeface="Fira Sans" panose="020B060402020202020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Undocumented Student Programs (USP)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Women’s Resource Center (WRC)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65460D-7C4C-4BC7-8C36-E1AEE43D6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759" y="920640"/>
            <a:ext cx="5468219" cy="343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852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5F2325CB-BF19-AA4A-8CD1-4A5B923E72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6376" y="270029"/>
            <a:ext cx="280946" cy="1285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0880866-2111-F744-B771-D369A423071D}"/>
              </a:ext>
            </a:extLst>
          </p:cNvPr>
          <p:cNvSpPr txBox="1"/>
          <p:nvPr/>
        </p:nvSpPr>
        <p:spPr>
          <a:xfrm>
            <a:off x="286376" y="551308"/>
            <a:ext cx="504377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Health, Well-being &amp; Safety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7AB0A0C-F087-884D-9706-9B186CF767E8}"/>
              </a:ext>
            </a:extLst>
          </p:cNvPr>
          <p:cNvSpPr txBox="1"/>
          <p:nvPr/>
        </p:nvSpPr>
        <p:spPr>
          <a:xfrm>
            <a:off x="6757236" y="1575020"/>
            <a:ext cx="5043777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Basic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Campus Advocacy, Resources &amp; Education (CARE)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Counseling &amp; Psychological Services (CAPS)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Affairs Case Management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Health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Student Disability Resource Center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The Well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Fira Sans" panose="020B0604020202020204" charset="0"/>
                <a:ea typeface="Fira Sans" panose="020B0604020202020204" charset="0"/>
                <a:cs typeface="Arial" panose="020B0604020202020204" pitchFamily="34" charset="0"/>
              </a:rPr>
              <a:t>UCPD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8D4EA8-8BBE-4C5B-9851-386517CE8F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53" y="1643727"/>
            <a:ext cx="4875495" cy="324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604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62EE95B-9920-684F-BA1E-AF3224BFE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6413" y="6235641"/>
            <a:ext cx="1244600" cy="37938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8918C875-2CBE-A24F-AA8A-DE16D36D7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" y="690455"/>
            <a:ext cx="280946" cy="1285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76FFA79-6D24-E049-BCE9-429F0B3C5BAA}"/>
              </a:ext>
            </a:extLst>
          </p:cNvPr>
          <p:cNvSpPr txBox="1"/>
          <p:nvPr/>
        </p:nvSpPr>
        <p:spPr>
          <a:xfrm>
            <a:off x="609600" y="882591"/>
            <a:ext cx="906713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spc="-15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Developing Leaders throughout the Organization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54E437-EA05-A44F-B1C1-0CE07AECBE97}"/>
              </a:ext>
            </a:extLst>
          </p:cNvPr>
          <p:cNvSpPr txBox="1"/>
          <p:nvPr/>
        </p:nvSpPr>
        <p:spPr>
          <a:xfrm>
            <a:off x="609600" y="1606159"/>
            <a:ext cx="906713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rgbClr val="003DA5"/>
                </a:solidFill>
                <a:latin typeface="Fira Sans Medium" panose="020B0503050000020004" pitchFamily="34" charset="0"/>
                <a:ea typeface="Fira Sans Medium" panose="020B0503050000020004" pitchFamily="34" charset="0"/>
              </a:rPr>
              <a:t>Planning = Dialogue = Success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BEED9E-6D42-6848-B093-DA24659404C5}"/>
              </a:ext>
            </a:extLst>
          </p:cNvPr>
          <p:cNvSpPr txBox="1"/>
          <p:nvPr/>
        </p:nvSpPr>
        <p:spPr>
          <a:xfrm>
            <a:off x="548641" y="2318525"/>
            <a:ext cx="5102087" cy="36317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Fira Sans" panose="020B0503050000020004" pitchFamily="34" charset="0"/>
                <a:ea typeface="Fira Sans" panose="020B0503050000020004" pitchFamily="34" charset="0"/>
              </a:rPr>
              <a:t>Monthly Directors’ Meetings: </a:t>
            </a:r>
            <a:r>
              <a:rPr lang="en-US" sz="1600" dirty="0">
                <a:latin typeface="Fira Sans Book" panose="020B0604020202020204" charset="0"/>
                <a:ea typeface="Fira Sans Book" panose="020B0604020202020204" charset="0"/>
              </a:rPr>
              <a:t>The goal is to meet with the Division’s leadership and share the latest campus updates that impact their programs and students. </a:t>
            </a:r>
          </a:p>
          <a:p>
            <a:endParaRPr lang="en-US" sz="1600" b="1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Quarterly All-Staff Events: </a:t>
            </a:r>
            <a:r>
              <a:rPr lang="en-US" sz="1600" dirty="0">
                <a:latin typeface="Fira Sans Book" panose="020B0604020202020204" charset="0"/>
                <a:ea typeface="Fira Sans Book" panose="020B0604020202020204" charset="0"/>
              </a:rPr>
              <a:t>Meet with the Division of Student Affairs to discuss timely and relevant matters as it relates to the campus and its impact on their programs and students. </a:t>
            </a:r>
          </a:p>
          <a:p>
            <a:endParaRPr lang="en-US" sz="1600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Bi-weekly Development Discussions: </a:t>
            </a:r>
            <a:r>
              <a:rPr lang="en-US" sz="1600" dirty="0">
                <a:latin typeface="Fira Sans" panose="020B0604020202020204" charset="0"/>
                <a:ea typeface="Fira Sans" panose="020B0604020202020204" charset="0"/>
              </a:rPr>
              <a:t>The goal is to build a stronger relationship with our Development colleagues and seek new ways to improve fundraising within the Division of Student Affairs</a:t>
            </a:r>
            <a:r>
              <a:rPr lang="en-US" sz="1600" dirty="0">
                <a:latin typeface="Fira Sans Book" panose="020B0604020202020204" charset="0"/>
                <a:ea typeface="Fira Sans Book" panose="020B0604020202020204" charset="0"/>
              </a:rPr>
              <a:t>. </a:t>
            </a: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0E1CF6-59F4-4846-8349-824D61A8DD3C}"/>
              </a:ext>
            </a:extLst>
          </p:cNvPr>
          <p:cNvSpPr txBox="1"/>
          <p:nvPr/>
        </p:nvSpPr>
        <p:spPr>
          <a:xfrm>
            <a:off x="6368995" y="2306154"/>
            <a:ext cx="5043777" cy="24314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Weekly Executive Leadership Meetings: </a:t>
            </a:r>
            <a:r>
              <a:rPr lang="en-US" sz="1600" dirty="0">
                <a:latin typeface="Fira Sans Book" panose="020B0604020202020204" charset="0"/>
                <a:ea typeface="Fira Sans Book" panose="020B0604020202020204" charset="0"/>
              </a:rPr>
              <a:t>Meet with the Division of Student Affairs executive leadership team to discuss ongoing and timely matters in relation to student success, conduct, and safety and well-being.</a:t>
            </a:r>
          </a:p>
          <a:p>
            <a:endParaRPr lang="en-US" sz="1600" dirty="0">
              <a:latin typeface="Fira Sans" panose="020B0604020202020204" charset="0"/>
              <a:ea typeface="Fira Sans" panose="020B0604020202020204" charset="0"/>
            </a:endParaRPr>
          </a:p>
          <a:p>
            <a:r>
              <a:rPr lang="en-US" sz="1600" b="1" dirty="0">
                <a:latin typeface="Fira Sans" panose="020B0604020202020204" charset="0"/>
                <a:ea typeface="Fira Sans" panose="020B0604020202020204" charset="0"/>
              </a:rPr>
              <a:t>Department Meetings: </a:t>
            </a:r>
            <a:r>
              <a:rPr lang="en-US" sz="1600" dirty="0">
                <a:latin typeface="Fira Sans" panose="020B0604020202020204" charset="0"/>
                <a:ea typeface="Fira Sans" panose="020B0604020202020204" charset="0"/>
              </a:rPr>
              <a:t>Student Affairs leadership provides updates to their individual units based on the larger team meetings. </a:t>
            </a:r>
          </a:p>
          <a:p>
            <a:endParaRPr lang="en-US" sz="1600" b="1" dirty="0">
              <a:latin typeface="Fira Sans" panose="020B0604020202020204" charset="0"/>
              <a:ea typeface="Fira Sans" panose="020B0604020202020204" charset="0"/>
            </a:endParaRPr>
          </a:p>
          <a:p>
            <a:endParaRPr lang="en-US" sz="1400" dirty="0">
              <a:latin typeface="Fira Sans Book" panose="020B0503050000020004" pitchFamily="34" charset="0"/>
              <a:ea typeface="Fira Sans Book" panose="020B050305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738136"/>
      </p:ext>
    </p:extLst>
  </p:cSld>
  <p:clrMapOvr>
    <a:masterClrMapping/>
  </p:clrMapOvr>
</p:sld>
</file>

<file path=ppt/theme/theme1.xml><?xml version="1.0" encoding="utf-8"?>
<a:theme xmlns:a="http://schemas.openxmlformats.org/drawingml/2006/main" name="UCR-Basi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CR-Basic" id="{B1EB9DCA-6722-2F4F-AE2C-40DF00F38B98}" vid="{AA0F1AD8-0441-FC4A-ACBC-EFC826AEB0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1695</TotalTime>
  <Words>905</Words>
  <Application>Microsoft Office PowerPoint</Application>
  <PresentationFormat>Widescreen</PresentationFormat>
  <Paragraphs>101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Fira Sans</vt:lpstr>
      <vt:lpstr>Fira Sans Book</vt:lpstr>
      <vt:lpstr>Calibri</vt:lpstr>
      <vt:lpstr>Arial</vt:lpstr>
      <vt:lpstr>Fira Sans Medium</vt:lpstr>
      <vt:lpstr>UCR-Basic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Fabia Sanz</dc:creator>
  <cp:keywords/>
  <dc:description/>
  <cp:lastModifiedBy>Genesis Gonzalez</cp:lastModifiedBy>
  <cp:revision>131</cp:revision>
  <cp:lastPrinted>2022-05-11T16:26:35Z</cp:lastPrinted>
  <dcterms:created xsi:type="dcterms:W3CDTF">2020-04-15T23:29:48Z</dcterms:created>
  <dcterms:modified xsi:type="dcterms:W3CDTF">2022-05-11T16:29:14Z</dcterms:modified>
  <cp:category/>
</cp:coreProperties>
</file>